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40233600" cy="32918400"/>
  <p:notesSz cx="7010400" cy="9296400"/>
  <p:defaultTextStyle>
    <a:defPPr>
      <a:defRPr lang="en-US"/>
    </a:defPPr>
    <a:lvl1pPr algn="l" rtl="0" eaLnBrk="0" fontAlgn="base" hangingPunct="0">
      <a:spcBef>
        <a:spcPct val="0"/>
      </a:spcBef>
      <a:spcAft>
        <a:spcPct val="0"/>
      </a:spcAft>
      <a:defRPr sz="27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7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7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7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700" kern="1200">
        <a:solidFill>
          <a:schemeClr val="tx1"/>
        </a:solidFill>
        <a:latin typeface="Times New Roman" pitchFamily="18" charset="0"/>
        <a:ea typeface="+mn-ea"/>
        <a:cs typeface="+mn-cs"/>
      </a:defRPr>
    </a:lvl5pPr>
    <a:lvl6pPr marL="2286000" algn="l" defTabSz="914400" rtl="0" eaLnBrk="1" latinLnBrk="0" hangingPunct="1">
      <a:defRPr sz="2700" kern="1200">
        <a:solidFill>
          <a:schemeClr val="tx1"/>
        </a:solidFill>
        <a:latin typeface="Times New Roman" pitchFamily="18" charset="0"/>
        <a:ea typeface="+mn-ea"/>
        <a:cs typeface="+mn-cs"/>
      </a:defRPr>
    </a:lvl6pPr>
    <a:lvl7pPr marL="2743200" algn="l" defTabSz="914400" rtl="0" eaLnBrk="1" latinLnBrk="0" hangingPunct="1">
      <a:defRPr sz="2700" kern="1200">
        <a:solidFill>
          <a:schemeClr val="tx1"/>
        </a:solidFill>
        <a:latin typeface="Times New Roman" pitchFamily="18" charset="0"/>
        <a:ea typeface="+mn-ea"/>
        <a:cs typeface="+mn-cs"/>
      </a:defRPr>
    </a:lvl7pPr>
    <a:lvl8pPr marL="3200400" algn="l" defTabSz="914400" rtl="0" eaLnBrk="1" latinLnBrk="0" hangingPunct="1">
      <a:defRPr sz="2700" kern="1200">
        <a:solidFill>
          <a:schemeClr val="tx1"/>
        </a:solidFill>
        <a:latin typeface="Times New Roman" pitchFamily="18" charset="0"/>
        <a:ea typeface="+mn-ea"/>
        <a:cs typeface="+mn-cs"/>
      </a:defRPr>
    </a:lvl8pPr>
    <a:lvl9pPr marL="3657600" algn="l" defTabSz="914400" rtl="0" eaLnBrk="1" latinLnBrk="0" hangingPunct="1">
      <a:defRPr sz="27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BEF3"/>
    <a:srgbClr val="F37773"/>
    <a:srgbClr val="E7E82C"/>
    <a:srgbClr val="F8984A"/>
    <a:srgbClr val="E99AC2"/>
    <a:srgbClr val="FFFF00"/>
    <a:srgbClr val="0033CC"/>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655" autoAdjust="0"/>
  </p:normalViewPr>
  <p:slideViewPr>
    <p:cSldViewPr>
      <p:cViewPr>
        <p:scale>
          <a:sx n="33" d="100"/>
          <a:sy n="33" d="100"/>
        </p:scale>
        <p:origin x="-72" y="-72"/>
      </p:cViewPr>
      <p:guideLst>
        <p:guide orient="horz" pos="10368"/>
        <p:guide pos="12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40" y="10226675"/>
            <a:ext cx="3419792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675" y="18653125"/>
            <a:ext cx="281622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9C0D25-40E4-407E-A515-A3F621487068}" type="slidenum">
              <a:rPr lang="en-US"/>
              <a:pPr>
                <a:defRPr/>
              </a:pPr>
              <a:t>‹#›</a:t>
            </a:fld>
            <a:endParaRPr lang="en-US" dirty="0"/>
          </a:p>
        </p:txBody>
      </p:sp>
    </p:spTree>
    <p:extLst>
      <p:ext uri="{BB962C8B-B14F-4D97-AF65-F5344CB8AC3E}">
        <p14:creationId xmlns:p14="http://schemas.microsoft.com/office/powerpoint/2010/main" val="7380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E14669-ADD9-4187-B758-2B4DED87D4AE}" type="slidenum">
              <a:rPr lang="en-US"/>
              <a:pPr>
                <a:defRPr/>
              </a:pPr>
              <a:t>‹#›</a:t>
            </a:fld>
            <a:endParaRPr lang="en-US" dirty="0"/>
          </a:p>
        </p:txBody>
      </p:sp>
    </p:spTree>
    <p:extLst>
      <p:ext uri="{BB962C8B-B14F-4D97-AF65-F5344CB8AC3E}">
        <p14:creationId xmlns:p14="http://schemas.microsoft.com/office/powerpoint/2010/main" val="156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67077" y="2925764"/>
            <a:ext cx="855027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2" y="2925764"/>
            <a:ext cx="25498425"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3A04EF-C1BB-48CA-B49C-8D74813B7C18}" type="slidenum">
              <a:rPr lang="en-US"/>
              <a:pPr>
                <a:defRPr/>
              </a:pPr>
              <a:t>‹#›</a:t>
            </a:fld>
            <a:endParaRPr lang="en-US" dirty="0"/>
          </a:p>
        </p:txBody>
      </p:sp>
    </p:spTree>
    <p:extLst>
      <p:ext uri="{BB962C8B-B14F-4D97-AF65-F5344CB8AC3E}">
        <p14:creationId xmlns:p14="http://schemas.microsoft.com/office/powerpoint/2010/main" val="206608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9F2D70-8836-4F7A-AF02-F51D921B67C9}" type="slidenum">
              <a:rPr lang="en-US"/>
              <a:pPr>
                <a:defRPr/>
              </a:pPr>
              <a:t>‹#›</a:t>
            </a:fld>
            <a:endParaRPr lang="en-US" dirty="0"/>
          </a:p>
        </p:txBody>
      </p:sp>
    </p:spTree>
    <p:extLst>
      <p:ext uri="{BB962C8B-B14F-4D97-AF65-F5344CB8AC3E}">
        <p14:creationId xmlns:p14="http://schemas.microsoft.com/office/powerpoint/2010/main" val="229286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1153439"/>
            <a:ext cx="3419792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3952538"/>
            <a:ext cx="341979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6B1BA4-3413-4134-9D4F-060D40EEBA98}" type="slidenum">
              <a:rPr lang="en-US"/>
              <a:pPr>
                <a:defRPr/>
              </a:pPr>
              <a:t>‹#›</a:t>
            </a:fld>
            <a:endParaRPr lang="en-US" dirty="0"/>
          </a:p>
        </p:txBody>
      </p:sp>
    </p:spTree>
    <p:extLst>
      <p:ext uri="{BB962C8B-B14F-4D97-AF65-F5344CB8AC3E}">
        <p14:creationId xmlns:p14="http://schemas.microsoft.com/office/powerpoint/2010/main" val="40675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0" y="9512300"/>
            <a:ext cx="17024350" cy="1974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93000" y="9512300"/>
            <a:ext cx="17024350" cy="1974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232F73-C78E-4E8B-A173-9CC738E498A5}" type="slidenum">
              <a:rPr lang="en-US"/>
              <a:pPr>
                <a:defRPr/>
              </a:pPr>
              <a:t>‹#›</a:t>
            </a:fld>
            <a:endParaRPr lang="en-US" dirty="0"/>
          </a:p>
        </p:txBody>
      </p:sp>
    </p:spTree>
    <p:extLst>
      <p:ext uri="{BB962C8B-B14F-4D97-AF65-F5344CB8AC3E}">
        <p14:creationId xmlns:p14="http://schemas.microsoft.com/office/powerpoint/2010/main" val="4266433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365" y="1317625"/>
            <a:ext cx="3621087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363" y="7369176"/>
            <a:ext cx="1777682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11363" y="10439401"/>
            <a:ext cx="1777682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7477" y="7369176"/>
            <a:ext cx="1778476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437477" y="10439401"/>
            <a:ext cx="1778476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29ECAF-F4E3-439C-A38D-7E99F8A56F9D}" type="slidenum">
              <a:rPr lang="en-US"/>
              <a:pPr>
                <a:defRPr/>
              </a:pPr>
              <a:t>‹#›</a:t>
            </a:fld>
            <a:endParaRPr lang="en-US" dirty="0"/>
          </a:p>
        </p:txBody>
      </p:sp>
    </p:spTree>
    <p:extLst>
      <p:ext uri="{BB962C8B-B14F-4D97-AF65-F5344CB8AC3E}">
        <p14:creationId xmlns:p14="http://schemas.microsoft.com/office/powerpoint/2010/main" val="240906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304788-BB9E-465C-BAED-2DDCCF43E496}" type="slidenum">
              <a:rPr lang="en-US"/>
              <a:pPr>
                <a:defRPr/>
              </a:pPr>
              <a:t>‹#›</a:t>
            </a:fld>
            <a:endParaRPr lang="en-US" dirty="0"/>
          </a:p>
        </p:txBody>
      </p:sp>
    </p:spTree>
    <p:extLst>
      <p:ext uri="{BB962C8B-B14F-4D97-AF65-F5344CB8AC3E}">
        <p14:creationId xmlns:p14="http://schemas.microsoft.com/office/powerpoint/2010/main" val="312057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C03C53C-6D31-48F9-B246-D07C597B705F}" type="slidenum">
              <a:rPr lang="en-US"/>
              <a:pPr>
                <a:defRPr/>
              </a:pPr>
              <a:t>‹#›</a:t>
            </a:fld>
            <a:endParaRPr lang="en-US" dirty="0"/>
          </a:p>
        </p:txBody>
      </p:sp>
    </p:spTree>
    <p:extLst>
      <p:ext uri="{BB962C8B-B14F-4D97-AF65-F5344CB8AC3E}">
        <p14:creationId xmlns:p14="http://schemas.microsoft.com/office/powerpoint/2010/main" val="1126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5" y="1311275"/>
            <a:ext cx="13236575"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730538" y="1311275"/>
            <a:ext cx="224917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365" y="6888163"/>
            <a:ext cx="13236575"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C7A4E9-1302-4AA2-83BD-23483B5F9A21}" type="slidenum">
              <a:rPr lang="en-US"/>
              <a:pPr>
                <a:defRPr/>
              </a:pPr>
              <a:t>‹#›</a:t>
            </a:fld>
            <a:endParaRPr lang="en-US" dirty="0"/>
          </a:p>
        </p:txBody>
      </p:sp>
    </p:spTree>
    <p:extLst>
      <p:ext uri="{BB962C8B-B14F-4D97-AF65-F5344CB8AC3E}">
        <p14:creationId xmlns:p14="http://schemas.microsoft.com/office/powerpoint/2010/main" val="161139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2" y="23042563"/>
            <a:ext cx="2413952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886702" y="2941639"/>
            <a:ext cx="241395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7886702" y="25763539"/>
            <a:ext cx="241395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ABBCF8-771A-4659-A891-DE6FE51381F7}" type="slidenum">
              <a:rPr lang="en-US"/>
              <a:pPr>
                <a:defRPr/>
              </a:pPr>
              <a:t>‹#›</a:t>
            </a:fld>
            <a:endParaRPr lang="en-US" dirty="0"/>
          </a:p>
        </p:txBody>
      </p:sp>
    </p:spTree>
    <p:extLst>
      <p:ext uri="{BB962C8B-B14F-4D97-AF65-F5344CB8AC3E}">
        <p14:creationId xmlns:p14="http://schemas.microsoft.com/office/powerpoint/2010/main" val="58040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16250" y="2925763"/>
            <a:ext cx="342011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332" tIns="174166" rIns="348332" bIns="174166"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016250" y="9512300"/>
            <a:ext cx="34201100" cy="1974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332" tIns="174166" rIns="348332" bIns="17416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016250" y="29992638"/>
            <a:ext cx="838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332" tIns="174166" rIns="348332" bIns="174166" numCol="1" anchor="t" anchorCtr="0" compatLnSpc="1">
            <a:prstTxWarp prst="textNoShape">
              <a:avLst/>
            </a:prstTxWarp>
          </a:bodyPr>
          <a:lstStyle>
            <a:lvl1pPr defTabSz="3482975">
              <a:defRPr sz="5300"/>
            </a:lvl1pPr>
          </a:lstStyle>
          <a:p>
            <a:pPr>
              <a:defRPr/>
            </a:pPr>
            <a:endParaRPr lang="en-US"/>
          </a:p>
        </p:txBody>
      </p:sp>
      <p:sp>
        <p:nvSpPr>
          <p:cNvPr id="1029" name="Rectangle 5"/>
          <p:cNvSpPr>
            <a:spLocks noGrp="1" noChangeArrowheads="1"/>
          </p:cNvSpPr>
          <p:nvPr>
            <p:ph type="ftr" sz="quarter" idx="3"/>
          </p:nvPr>
        </p:nvSpPr>
        <p:spPr bwMode="auto">
          <a:xfrm>
            <a:off x="13747750" y="29992638"/>
            <a:ext cx="127381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332" tIns="174166" rIns="348332" bIns="174166" numCol="1" anchor="t" anchorCtr="0" compatLnSpc="1">
            <a:prstTxWarp prst="textNoShape">
              <a:avLst/>
            </a:prstTxWarp>
          </a:bodyPr>
          <a:lstStyle>
            <a:lvl1pPr algn="ctr" defTabSz="3482975">
              <a:defRPr sz="5300"/>
            </a:lvl1pPr>
          </a:lstStyle>
          <a:p>
            <a:pPr>
              <a:defRPr/>
            </a:pPr>
            <a:endParaRPr lang="en-US"/>
          </a:p>
        </p:txBody>
      </p:sp>
      <p:sp>
        <p:nvSpPr>
          <p:cNvPr id="1030" name="Rectangle 6"/>
          <p:cNvSpPr>
            <a:spLocks noGrp="1" noChangeArrowheads="1"/>
          </p:cNvSpPr>
          <p:nvPr>
            <p:ph type="sldNum" sz="quarter" idx="4"/>
          </p:nvPr>
        </p:nvSpPr>
        <p:spPr bwMode="auto">
          <a:xfrm>
            <a:off x="28835350" y="29992638"/>
            <a:ext cx="838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332" tIns="174166" rIns="348332" bIns="174166" numCol="1" anchor="t" anchorCtr="0" compatLnSpc="1">
            <a:prstTxWarp prst="textNoShape">
              <a:avLst/>
            </a:prstTxWarp>
          </a:bodyPr>
          <a:lstStyle>
            <a:lvl1pPr algn="r" defTabSz="3482975">
              <a:defRPr sz="5300"/>
            </a:lvl1pPr>
          </a:lstStyle>
          <a:p>
            <a:pPr>
              <a:defRPr/>
            </a:pPr>
            <a:fld id="{AD7AE49A-FE8E-428B-9548-45F9248B2DE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82975" rtl="0" eaLnBrk="0" fontAlgn="base" hangingPunct="0">
        <a:spcBef>
          <a:spcPct val="0"/>
        </a:spcBef>
        <a:spcAft>
          <a:spcPct val="0"/>
        </a:spcAft>
        <a:defRPr sz="16800">
          <a:solidFill>
            <a:schemeClr val="tx2"/>
          </a:solidFill>
          <a:latin typeface="+mj-lt"/>
          <a:ea typeface="+mj-ea"/>
          <a:cs typeface="+mj-cs"/>
        </a:defRPr>
      </a:lvl1pPr>
      <a:lvl2pPr algn="ctr" defTabSz="3482975" rtl="0" eaLnBrk="0" fontAlgn="base" hangingPunct="0">
        <a:spcBef>
          <a:spcPct val="0"/>
        </a:spcBef>
        <a:spcAft>
          <a:spcPct val="0"/>
        </a:spcAft>
        <a:defRPr sz="16800">
          <a:solidFill>
            <a:schemeClr val="tx2"/>
          </a:solidFill>
          <a:latin typeface="Times New Roman" pitchFamily="18" charset="0"/>
        </a:defRPr>
      </a:lvl2pPr>
      <a:lvl3pPr algn="ctr" defTabSz="3482975" rtl="0" eaLnBrk="0" fontAlgn="base" hangingPunct="0">
        <a:spcBef>
          <a:spcPct val="0"/>
        </a:spcBef>
        <a:spcAft>
          <a:spcPct val="0"/>
        </a:spcAft>
        <a:defRPr sz="16800">
          <a:solidFill>
            <a:schemeClr val="tx2"/>
          </a:solidFill>
          <a:latin typeface="Times New Roman" pitchFamily="18" charset="0"/>
        </a:defRPr>
      </a:lvl3pPr>
      <a:lvl4pPr algn="ctr" defTabSz="3482975" rtl="0" eaLnBrk="0" fontAlgn="base" hangingPunct="0">
        <a:spcBef>
          <a:spcPct val="0"/>
        </a:spcBef>
        <a:spcAft>
          <a:spcPct val="0"/>
        </a:spcAft>
        <a:defRPr sz="16800">
          <a:solidFill>
            <a:schemeClr val="tx2"/>
          </a:solidFill>
          <a:latin typeface="Times New Roman" pitchFamily="18" charset="0"/>
        </a:defRPr>
      </a:lvl4pPr>
      <a:lvl5pPr algn="ctr" defTabSz="3482975" rtl="0" eaLnBrk="0" fontAlgn="base" hangingPunct="0">
        <a:spcBef>
          <a:spcPct val="0"/>
        </a:spcBef>
        <a:spcAft>
          <a:spcPct val="0"/>
        </a:spcAft>
        <a:defRPr sz="16800">
          <a:solidFill>
            <a:schemeClr val="tx2"/>
          </a:solidFill>
          <a:latin typeface="Times New Roman" pitchFamily="18" charset="0"/>
        </a:defRPr>
      </a:lvl5pPr>
      <a:lvl6pPr marL="457200" algn="ctr" defTabSz="3482975" rtl="0" eaLnBrk="0" fontAlgn="base" hangingPunct="0">
        <a:spcBef>
          <a:spcPct val="0"/>
        </a:spcBef>
        <a:spcAft>
          <a:spcPct val="0"/>
        </a:spcAft>
        <a:defRPr sz="16800">
          <a:solidFill>
            <a:schemeClr val="tx2"/>
          </a:solidFill>
          <a:latin typeface="Times New Roman" pitchFamily="18" charset="0"/>
        </a:defRPr>
      </a:lvl6pPr>
      <a:lvl7pPr marL="914400" algn="ctr" defTabSz="3482975" rtl="0" eaLnBrk="0" fontAlgn="base" hangingPunct="0">
        <a:spcBef>
          <a:spcPct val="0"/>
        </a:spcBef>
        <a:spcAft>
          <a:spcPct val="0"/>
        </a:spcAft>
        <a:defRPr sz="16800">
          <a:solidFill>
            <a:schemeClr val="tx2"/>
          </a:solidFill>
          <a:latin typeface="Times New Roman" pitchFamily="18" charset="0"/>
        </a:defRPr>
      </a:lvl7pPr>
      <a:lvl8pPr marL="1371600" algn="ctr" defTabSz="3482975" rtl="0" eaLnBrk="0" fontAlgn="base" hangingPunct="0">
        <a:spcBef>
          <a:spcPct val="0"/>
        </a:spcBef>
        <a:spcAft>
          <a:spcPct val="0"/>
        </a:spcAft>
        <a:defRPr sz="16800">
          <a:solidFill>
            <a:schemeClr val="tx2"/>
          </a:solidFill>
          <a:latin typeface="Times New Roman" pitchFamily="18" charset="0"/>
        </a:defRPr>
      </a:lvl8pPr>
      <a:lvl9pPr marL="1828800" algn="ctr" defTabSz="3482975" rtl="0" eaLnBrk="0" fontAlgn="base" hangingPunct="0">
        <a:spcBef>
          <a:spcPct val="0"/>
        </a:spcBef>
        <a:spcAft>
          <a:spcPct val="0"/>
        </a:spcAft>
        <a:defRPr sz="16800">
          <a:solidFill>
            <a:schemeClr val="tx2"/>
          </a:solidFill>
          <a:latin typeface="Times New Roman" pitchFamily="18" charset="0"/>
        </a:defRPr>
      </a:lvl9pPr>
    </p:titleStyle>
    <p:bodyStyle>
      <a:lvl1pPr marL="1306513" indent="-1306513" algn="l" defTabSz="3482975" rtl="0" eaLnBrk="0" fontAlgn="base" hangingPunct="0">
        <a:spcBef>
          <a:spcPct val="20000"/>
        </a:spcBef>
        <a:spcAft>
          <a:spcPct val="0"/>
        </a:spcAft>
        <a:buChar char="•"/>
        <a:defRPr sz="12200">
          <a:solidFill>
            <a:schemeClr val="tx1"/>
          </a:solidFill>
          <a:latin typeface="+mn-lt"/>
          <a:ea typeface="+mn-ea"/>
          <a:cs typeface="+mn-cs"/>
        </a:defRPr>
      </a:lvl1pPr>
      <a:lvl2pPr marL="2830513" indent="-1089025" algn="l" defTabSz="3482975" rtl="0" eaLnBrk="0" fontAlgn="base" hangingPunct="0">
        <a:spcBef>
          <a:spcPct val="20000"/>
        </a:spcBef>
        <a:spcAft>
          <a:spcPct val="0"/>
        </a:spcAft>
        <a:buChar char="–"/>
        <a:defRPr sz="10700">
          <a:solidFill>
            <a:schemeClr val="tx1"/>
          </a:solidFill>
          <a:latin typeface="+mn-lt"/>
        </a:defRPr>
      </a:lvl2pPr>
      <a:lvl3pPr marL="4354513" indent="-871538" algn="l" defTabSz="3482975" rtl="0" eaLnBrk="0" fontAlgn="base" hangingPunct="0">
        <a:spcBef>
          <a:spcPct val="20000"/>
        </a:spcBef>
        <a:spcAft>
          <a:spcPct val="0"/>
        </a:spcAft>
        <a:buChar char="•"/>
        <a:defRPr sz="9100">
          <a:solidFill>
            <a:schemeClr val="tx1"/>
          </a:solidFill>
          <a:latin typeface="+mn-lt"/>
        </a:defRPr>
      </a:lvl3pPr>
      <a:lvl4pPr marL="6096000" indent="-871538" algn="l" defTabSz="3482975" rtl="0" eaLnBrk="0" fontAlgn="base" hangingPunct="0">
        <a:spcBef>
          <a:spcPct val="20000"/>
        </a:spcBef>
        <a:spcAft>
          <a:spcPct val="0"/>
        </a:spcAft>
        <a:buChar char="–"/>
        <a:defRPr sz="7700">
          <a:solidFill>
            <a:schemeClr val="tx1"/>
          </a:solidFill>
          <a:latin typeface="+mn-lt"/>
        </a:defRPr>
      </a:lvl4pPr>
      <a:lvl5pPr marL="7837488" indent="-869950" algn="l" defTabSz="3482975" rtl="0" eaLnBrk="0" fontAlgn="base" hangingPunct="0">
        <a:spcBef>
          <a:spcPct val="20000"/>
        </a:spcBef>
        <a:spcAft>
          <a:spcPct val="0"/>
        </a:spcAft>
        <a:buChar char="»"/>
        <a:defRPr sz="7700">
          <a:solidFill>
            <a:schemeClr val="tx1"/>
          </a:solidFill>
          <a:latin typeface="+mn-lt"/>
        </a:defRPr>
      </a:lvl5pPr>
      <a:lvl6pPr marL="8294688" indent="-869950" algn="l" defTabSz="3482975" rtl="0" eaLnBrk="0" fontAlgn="base" hangingPunct="0">
        <a:spcBef>
          <a:spcPct val="20000"/>
        </a:spcBef>
        <a:spcAft>
          <a:spcPct val="0"/>
        </a:spcAft>
        <a:buChar char="»"/>
        <a:defRPr sz="7700">
          <a:solidFill>
            <a:schemeClr val="tx1"/>
          </a:solidFill>
          <a:latin typeface="+mn-lt"/>
        </a:defRPr>
      </a:lvl6pPr>
      <a:lvl7pPr marL="8751888" indent="-869950" algn="l" defTabSz="3482975" rtl="0" eaLnBrk="0" fontAlgn="base" hangingPunct="0">
        <a:spcBef>
          <a:spcPct val="20000"/>
        </a:spcBef>
        <a:spcAft>
          <a:spcPct val="0"/>
        </a:spcAft>
        <a:buChar char="»"/>
        <a:defRPr sz="7700">
          <a:solidFill>
            <a:schemeClr val="tx1"/>
          </a:solidFill>
          <a:latin typeface="+mn-lt"/>
        </a:defRPr>
      </a:lvl7pPr>
      <a:lvl8pPr marL="9209088" indent="-869950" algn="l" defTabSz="3482975" rtl="0" eaLnBrk="0" fontAlgn="base" hangingPunct="0">
        <a:spcBef>
          <a:spcPct val="20000"/>
        </a:spcBef>
        <a:spcAft>
          <a:spcPct val="0"/>
        </a:spcAft>
        <a:buChar char="»"/>
        <a:defRPr sz="7700">
          <a:solidFill>
            <a:schemeClr val="tx1"/>
          </a:solidFill>
          <a:latin typeface="+mn-lt"/>
        </a:defRPr>
      </a:lvl8pPr>
      <a:lvl9pPr marL="9666288" indent="-869950" algn="l" defTabSz="3482975" rtl="0" eaLnBrk="0" fontAlgn="base" hangingPunct="0">
        <a:spcBef>
          <a:spcPct val="20000"/>
        </a:spcBef>
        <a:spcAft>
          <a:spcPct val="0"/>
        </a:spcAft>
        <a:buChar char="»"/>
        <a:defRPr sz="7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08076" y="4260850"/>
            <a:ext cx="13106400" cy="28098750"/>
          </a:xfrm>
          <a:prstGeom prst="rect">
            <a:avLst/>
          </a:prstGeom>
          <a:solidFill>
            <a:schemeClr val="accent2">
              <a:lumMod val="20000"/>
              <a:lumOff val="80000"/>
            </a:schemeClr>
          </a:solidFill>
          <a:scene3d>
            <a:camera prst="orthographicFront"/>
            <a:lightRig rig="threePt" dir="t"/>
          </a:scene3d>
          <a:sp3d>
            <a:bevelT/>
          </a:sp3d>
        </p:spPr>
        <p:txBody>
          <a:bodyPr>
            <a:spAutoFit/>
          </a:bodyPr>
          <a:lstStyle/>
          <a:p>
            <a:pPr>
              <a:defRPr/>
            </a:pPr>
            <a:endParaRPr lang="en-US" dirty="0"/>
          </a:p>
        </p:txBody>
      </p:sp>
      <p:sp>
        <p:nvSpPr>
          <p:cNvPr id="63" name="TextBox 62"/>
          <p:cNvSpPr txBox="1"/>
          <p:nvPr/>
        </p:nvSpPr>
        <p:spPr>
          <a:xfrm>
            <a:off x="27273250" y="4260850"/>
            <a:ext cx="12511088" cy="28098750"/>
          </a:xfrm>
          <a:prstGeom prst="rect">
            <a:avLst/>
          </a:prstGeom>
          <a:solidFill>
            <a:schemeClr val="accent2">
              <a:lumMod val="20000"/>
              <a:lumOff val="80000"/>
            </a:schemeClr>
          </a:solidFill>
          <a:scene3d>
            <a:camera prst="orthographicFront"/>
            <a:lightRig rig="threePt" dir="t"/>
          </a:scene3d>
          <a:sp3d>
            <a:bevelT/>
          </a:sp3d>
        </p:spPr>
        <p:txBody>
          <a:bodyPr>
            <a:spAutoFit/>
          </a:bodyPr>
          <a:lstStyle/>
          <a:p>
            <a:pPr>
              <a:defRPr/>
            </a:pPr>
            <a:endParaRPr lang="en-US" dirty="0"/>
          </a:p>
        </p:txBody>
      </p:sp>
      <p:sp>
        <p:nvSpPr>
          <p:cNvPr id="64" name="TextBox 63"/>
          <p:cNvSpPr txBox="1"/>
          <p:nvPr/>
        </p:nvSpPr>
        <p:spPr>
          <a:xfrm>
            <a:off x="346075" y="4260850"/>
            <a:ext cx="13106400" cy="28098750"/>
          </a:xfrm>
          <a:prstGeom prst="rect">
            <a:avLst/>
          </a:prstGeom>
          <a:solidFill>
            <a:schemeClr val="accent2">
              <a:lumMod val="20000"/>
              <a:lumOff val="80000"/>
            </a:schemeClr>
          </a:solidFill>
          <a:scene3d>
            <a:camera prst="orthographicFront"/>
            <a:lightRig rig="threePt" dir="t"/>
          </a:scene3d>
          <a:sp3d>
            <a:bevelT/>
          </a:sp3d>
        </p:spPr>
        <p:txBody>
          <a:bodyPr>
            <a:spAutoFit/>
          </a:bodyPr>
          <a:lstStyle/>
          <a:p>
            <a:pPr>
              <a:defRPr/>
            </a:pPr>
            <a:endParaRPr lang="en-US" dirty="0"/>
          </a:p>
        </p:txBody>
      </p:sp>
      <p:sp>
        <p:nvSpPr>
          <p:cNvPr id="2059" name="TextBox 65"/>
          <p:cNvSpPr txBox="1">
            <a:spLocks noChangeArrowheads="1"/>
          </p:cNvSpPr>
          <p:nvPr/>
        </p:nvSpPr>
        <p:spPr bwMode="auto">
          <a:xfrm>
            <a:off x="696913" y="4479925"/>
            <a:ext cx="12188825" cy="1754326"/>
          </a:xfrm>
          <a:prstGeom prst="rect">
            <a:avLst/>
          </a:prstGeom>
          <a:solidFill>
            <a:srgbClr val="00B0F0"/>
          </a:solidFill>
          <a:ln>
            <a:noFill/>
          </a:ln>
        </p:spPr>
        <p:txBody>
          <a:bodyPr>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algn="ctr"/>
            <a:endParaRPr lang="en-US" altLang="en-US" dirty="0"/>
          </a:p>
          <a:p>
            <a:pPr algn="ctr"/>
            <a:r>
              <a:rPr lang="en-US" altLang="en-US" sz="5400" dirty="0" smtClean="0">
                <a:latin typeface="Lucida Sans Unicode" pitchFamily="34" charset="0"/>
                <a:ea typeface="Lucida Sans Unicode" pitchFamily="34" charset="0"/>
                <a:cs typeface="Lucida Sans Unicode" pitchFamily="34" charset="0"/>
              </a:rPr>
              <a:t>Background</a:t>
            </a:r>
            <a:endParaRPr lang="en-US" altLang="en-US" sz="5400" dirty="0"/>
          </a:p>
          <a:p>
            <a:endParaRPr lang="en-US" altLang="en-US" dirty="0"/>
          </a:p>
        </p:txBody>
      </p:sp>
      <p:sp>
        <p:nvSpPr>
          <p:cNvPr id="67" name="TextBox 66"/>
          <p:cNvSpPr txBox="1"/>
          <p:nvPr/>
        </p:nvSpPr>
        <p:spPr>
          <a:xfrm>
            <a:off x="895350" y="6299200"/>
            <a:ext cx="11830050" cy="10351552"/>
          </a:xfrm>
          <a:prstGeom prst="rect">
            <a:avLst/>
          </a:prstGeom>
          <a:noFill/>
        </p:spPr>
        <p:txBody>
          <a:bodyPr wrap="square">
            <a:spAutoFit/>
          </a:bodyPr>
          <a:lstStyle/>
          <a:p>
            <a:pPr marL="457200" indent="-457200">
              <a:lnSpc>
                <a:spcPts val="4000"/>
              </a:lnSpc>
              <a:buFont typeface="Arial" panose="020B0604020202020204" pitchFamily="34" charset="0"/>
              <a:buChar char="•"/>
              <a:defRPr/>
            </a:pPr>
            <a:endParaRPr lang="en-US" sz="3200" dirty="0" smtClean="0">
              <a:latin typeface="Calibri" panose="020F0502020204030204" pitchFamily="34" charset="0"/>
              <a:cs typeface="Lucida Sans Unicode" pitchFamily="34" charset="0"/>
            </a:endParaRPr>
          </a:p>
          <a:p>
            <a:pPr marL="457200" indent="-457200">
              <a:lnSpc>
                <a:spcPts val="4000"/>
              </a:lnSpc>
              <a:buFont typeface="Arial" panose="020B0604020202020204" pitchFamily="34" charset="0"/>
              <a:buChar char="•"/>
              <a:defRPr/>
            </a:pPr>
            <a:r>
              <a:rPr lang="en-US" sz="3200" dirty="0" smtClean="0">
                <a:latin typeface="Calibri" panose="020F0502020204030204" pitchFamily="34" charset="0"/>
                <a:cs typeface="Lucida Sans Unicode" pitchFamily="34" charset="0"/>
              </a:rPr>
              <a:t>The </a:t>
            </a:r>
            <a:r>
              <a:rPr lang="en-US" sz="3200" dirty="0">
                <a:latin typeface="Calibri" panose="020F0502020204030204" pitchFamily="34" charset="0"/>
                <a:cs typeface="Lucida Sans Unicode" pitchFamily="34" charset="0"/>
              </a:rPr>
              <a:t>Mental Health Center of Denver (MHCD) transitioned to a Same Day Access system in August, 2012 which allowed consumers to access services same day, rather than scheduling intake appointments days or weeks in advance.  </a:t>
            </a:r>
            <a:endParaRPr lang="en-US" sz="3200" dirty="0" smtClean="0">
              <a:latin typeface="Calibri" panose="020F0502020204030204" pitchFamily="34" charset="0"/>
              <a:cs typeface="Lucida Sans Unicode" pitchFamily="34" charset="0"/>
            </a:endParaRPr>
          </a:p>
          <a:p>
            <a:pPr marL="457200" indent="-457200">
              <a:lnSpc>
                <a:spcPts val="4000"/>
              </a:lnSpc>
              <a:buFont typeface="Arial" panose="020B0604020202020204" pitchFamily="34" charset="0"/>
              <a:buChar char="•"/>
              <a:defRPr/>
            </a:pPr>
            <a:endParaRPr lang="en-US" sz="3200" dirty="0">
              <a:latin typeface="Calibri" panose="020F0502020204030204" pitchFamily="34" charset="0"/>
              <a:cs typeface="Lucida Sans Unicode" pitchFamily="34" charset="0"/>
            </a:endParaRPr>
          </a:p>
          <a:p>
            <a:pPr marL="457200" indent="-457200">
              <a:lnSpc>
                <a:spcPts val="4000"/>
              </a:lnSpc>
              <a:buFont typeface="Arial" panose="020B0604020202020204" pitchFamily="34" charset="0"/>
              <a:buChar char="•"/>
              <a:defRPr/>
            </a:pPr>
            <a:r>
              <a:rPr lang="en-US" sz="3200" dirty="0" smtClean="0">
                <a:latin typeface="Calibri" panose="020F0502020204030204" pitchFamily="34" charset="0"/>
                <a:cs typeface="Lucida Sans Unicode" pitchFamily="34" charset="0"/>
              </a:rPr>
              <a:t>MHCD </a:t>
            </a:r>
            <a:r>
              <a:rPr lang="en-US" sz="3200" dirty="0">
                <a:latin typeface="Calibri" panose="020F0502020204030204" pitchFamily="34" charset="0"/>
                <a:cs typeface="Lucida Sans Unicode" pitchFamily="34" charset="0"/>
              </a:rPr>
              <a:t>was selected to participate in </a:t>
            </a:r>
            <a:r>
              <a:rPr lang="en-US" sz="3200" dirty="0" smtClean="0">
                <a:latin typeface="Calibri" panose="020F0502020204030204" pitchFamily="34" charset="0"/>
                <a:cs typeface="Lucida Sans Unicode" pitchFamily="34" charset="0"/>
              </a:rPr>
              <a:t>a 10 month long (Aug 12-May 13) MTM consultation in conjunction with this transition and </a:t>
            </a:r>
            <a:r>
              <a:rPr lang="en-US" sz="3200" dirty="0">
                <a:latin typeface="Calibri" panose="020F0502020204030204" pitchFamily="34" charset="0"/>
                <a:cs typeface="Lucida Sans Unicode" pitchFamily="34" charset="0"/>
              </a:rPr>
              <a:t>MHCD Evaluation Department provided data collection and analysis to aid consultation</a:t>
            </a:r>
            <a:r>
              <a:rPr lang="en-US" sz="3200" dirty="0" smtClean="0">
                <a:latin typeface="Calibri" panose="020F0502020204030204" pitchFamily="34" charset="0"/>
                <a:cs typeface="Lucida Sans Unicode" pitchFamily="34" charset="0"/>
              </a:rPr>
              <a:t>.</a:t>
            </a:r>
          </a:p>
          <a:p>
            <a:pPr marL="457200" indent="-457200">
              <a:lnSpc>
                <a:spcPts val="4000"/>
              </a:lnSpc>
              <a:buFont typeface="Arial" panose="020B0604020202020204" pitchFamily="34" charset="0"/>
              <a:buChar char="•"/>
              <a:defRPr/>
            </a:pPr>
            <a:endParaRPr lang="en-US" sz="3200" dirty="0" smtClean="0">
              <a:latin typeface="Calibri" panose="020F0502020204030204" pitchFamily="34" charset="0"/>
              <a:cs typeface="Lucida Sans Unicode" pitchFamily="34" charset="0"/>
            </a:endParaRPr>
          </a:p>
          <a:p>
            <a:pPr marL="457200" indent="-457200">
              <a:lnSpc>
                <a:spcPts val="4000"/>
              </a:lnSpc>
              <a:buFont typeface="Arial" panose="020B0604020202020204" pitchFamily="34" charset="0"/>
              <a:buChar char="•"/>
              <a:defRPr/>
            </a:pPr>
            <a:r>
              <a:rPr lang="en-US" sz="3200" dirty="0" smtClean="0">
                <a:latin typeface="Calibri" panose="020F0502020204030204" pitchFamily="34" charset="0"/>
                <a:cs typeface="Lucida Sans Unicode" pitchFamily="34" charset="0"/>
              </a:rPr>
              <a:t>Data around performance indicators was reviewed on a monthly basis with key program staff, executive management and MTM consultant in order to drive decisions.</a:t>
            </a:r>
            <a:endParaRPr lang="en-US" sz="3200" dirty="0">
              <a:latin typeface="Calibri" panose="020F0502020204030204" pitchFamily="34" charset="0"/>
              <a:cs typeface="Lucida Sans Unicode" pitchFamily="34" charset="0"/>
            </a:endParaRPr>
          </a:p>
          <a:p>
            <a:pPr marL="457200" indent="-457200">
              <a:lnSpc>
                <a:spcPts val="4000"/>
              </a:lnSpc>
              <a:buFont typeface="Arial" panose="020B0604020202020204" pitchFamily="34" charset="0"/>
              <a:buChar char="•"/>
              <a:defRPr/>
            </a:pPr>
            <a:endParaRPr lang="en-US" sz="3200" dirty="0">
              <a:latin typeface="Calibri" panose="020F0502020204030204" pitchFamily="34" charset="0"/>
              <a:cs typeface="Lucida Sans Unicode" pitchFamily="34" charset="0"/>
            </a:endParaRPr>
          </a:p>
          <a:p>
            <a:pPr marL="457200" indent="-457200">
              <a:lnSpc>
                <a:spcPts val="4000"/>
              </a:lnSpc>
              <a:buFont typeface="Arial" panose="020B0604020202020204" pitchFamily="34" charset="0"/>
              <a:buChar char="•"/>
              <a:defRPr/>
            </a:pPr>
            <a:r>
              <a:rPr lang="en-US" sz="3200" dirty="0" smtClean="0">
                <a:latin typeface="Calibri" panose="020F0502020204030204" pitchFamily="34" charset="0"/>
                <a:cs typeface="Lucida Sans Unicode" pitchFamily="34" charset="0"/>
              </a:rPr>
              <a:t>Basis of Same Day Access implementation is that services received at intake would impact MHCD system as a whole.</a:t>
            </a:r>
            <a:endParaRPr lang="en-US" sz="3200" dirty="0">
              <a:latin typeface="Calibri" panose="020F0502020204030204" pitchFamily="34" charset="0"/>
              <a:cs typeface="Lucida Sans Unicode" pitchFamily="34" charset="0"/>
            </a:endParaRPr>
          </a:p>
          <a:p>
            <a:pPr marL="285750" indent="-285750">
              <a:lnSpc>
                <a:spcPts val="4000"/>
              </a:lnSpc>
              <a:buFont typeface="Arial" pitchFamily="34" charset="0"/>
              <a:buChar char="•"/>
              <a:defRPr/>
            </a:pPr>
            <a:endParaRPr lang="en-US" sz="3200" dirty="0" smtClean="0">
              <a:latin typeface="Calibri" panose="020F0502020204030204" pitchFamily="34" charset="0"/>
              <a:cs typeface="Lucida Sans Unicode" pitchFamily="34" charset="0"/>
            </a:endParaRPr>
          </a:p>
          <a:p>
            <a:pPr marL="285750" indent="-285750">
              <a:lnSpc>
                <a:spcPts val="4000"/>
              </a:lnSpc>
              <a:buFont typeface="Arial" pitchFamily="34" charset="0"/>
              <a:buChar char="•"/>
              <a:defRPr/>
            </a:pPr>
            <a:endParaRPr lang="en-US" sz="1600" dirty="0">
              <a:latin typeface="Lucida Sans Unicode" pitchFamily="34" charset="0"/>
              <a:cs typeface="Lucida Sans Unicode" pitchFamily="34" charset="0"/>
            </a:endParaRPr>
          </a:p>
          <a:p>
            <a:pPr>
              <a:lnSpc>
                <a:spcPts val="4000"/>
              </a:lnSpc>
              <a:defRPr/>
            </a:pPr>
            <a:endParaRPr lang="en-US" sz="1600" dirty="0">
              <a:latin typeface="Lucida Sans Unicode" pitchFamily="34" charset="0"/>
              <a:cs typeface="Lucida Sans Unicode" pitchFamily="34" charset="0"/>
            </a:endParaRPr>
          </a:p>
        </p:txBody>
      </p:sp>
      <p:sp>
        <p:nvSpPr>
          <p:cNvPr id="2061" name="TextBox 67"/>
          <p:cNvSpPr txBox="1">
            <a:spLocks noChangeArrowheads="1"/>
          </p:cNvSpPr>
          <p:nvPr/>
        </p:nvSpPr>
        <p:spPr bwMode="auto">
          <a:xfrm>
            <a:off x="800100" y="16140113"/>
            <a:ext cx="12192000" cy="1754326"/>
          </a:xfrm>
          <a:prstGeom prst="rect">
            <a:avLst/>
          </a:prstGeom>
          <a:solidFill>
            <a:srgbClr val="01BEF3"/>
          </a:solidFill>
          <a:ln>
            <a:noFill/>
          </a:ln>
        </p:spPr>
        <p:txBody>
          <a:bodyPr>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algn="ctr"/>
            <a:endParaRPr lang="en-US" altLang="en-US" dirty="0"/>
          </a:p>
          <a:p>
            <a:pPr algn="ctr"/>
            <a:r>
              <a:rPr lang="en-US" altLang="en-US" sz="5400" dirty="0" smtClean="0">
                <a:latin typeface="Lucida Sans Unicode" pitchFamily="34" charset="0"/>
                <a:ea typeface="Lucida Sans Unicode" pitchFamily="34" charset="0"/>
                <a:cs typeface="Lucida Sans Unicode" pitchFamily="34" charset="0"/>
              </a:rPr>
              <a:t>Identification of Goals</a:t>
            </a:r>
            <a:endParaRPr lang="en-US" altLang="en-US" sz="5400" dirty="0"/>
          </a:p>
          <a:p>
            <a:endParaRPr lang="en-US" altLang="en-US" dirty="0"/>
          </a:p>
        </p:txBody>
      </p:sp>
      <p:sp>
        <p:nvSpPr>
          <p:cNvPr id="2064" name="TextBox 75"/>
          <p:cNvSpPr txBox="1">
            <a:spLocks noChangeArrowheads="1"/>
          </p:cNvSpPr>
          <p:nvPr/>
        </p:nvSpPr>
        <p:spPr bwMode="auto">
          <a:xfrm>
            <a:off x="14249400" y="16141700"/>
            <a:ext cx="12192000" cy="1754326"/>
          </a:xfrm>
          <a:prstGeom prst="rect">
            <a:avLst/>
          </a:prstGeom>
          <a:solidFill>
            <a:srgbClr val="01BEF3"/>
          </a:solidFill>
          <a:ln>
            <a:noFill/>
          </a:ln>
        </p:spPr>
        <p:txBody>
          <a:bodyPr>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algn="ctr"/>
            <a:endParaRPr lang="en-US" altLang="en-US" dirty="0"/>
          </a:p>
          <a:p>
            <a:pPr algn="ctr"/>
            <a:r>
              <a:rPr lang="en-US" altLang="en-US" sz="5400" dirty="0" smtClean="0">
                <a:latin typeface="Lucida Sans Unicode" pitchFamily="34" charset="0"/>
                <a:ea typeface="Lucida Sans Unicode" pitchFamily="34" charset="0"/>
                <a:cs typeface="Lucida Sans Unicode" pitchFamily="34" charset="0"/>
              </a:rPr>
              <a:t>Breakup by Service Type </a:t>
            </a:r>
            <a:endParaRPr lang="en-US" altLang="en-US" sz="5400" dirty="0"/>
          </a:p>
          <a:p>
            <a:endParaRPr lang="en-US" altLang="en-US" dirty="0"/>
          </a:p>
        </p:txBody>
      </p:sp>
      <p:sp>
        <p:nvSpPr>
          <p:cNvPr id="2069" name="Rectangle 20"/>
          <p:cNvSpPr>
            <a:spLocks noChangeArrowheads="1"/>
          </p:cNvSpPr>
          <p:nvPr/>
        </p:nvSpPr>
        <p:spPr bwMode="auto">
          <a:xfrm>
            <a:off x="22021800" y="495300"/>
            <a:ext cx="17921288"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algn="ctr"/>
            <a:r>
              <a:rPr lang="en-US" sz="5400" b="1" dirty="0" smtClean="0"/>
              <a:t>Using </a:t>
            </a:r>
            <a:r>
              <a:rPr lang="en-US" sz="5400" b="1" dirty="0"/>
              <a:t>Internal Evaluation to Aid Appointment Scheduling Practices: Increasing Capacity, No Show Rates and Staff Kept Rates</a:t>
            </a:r>
            <a:endParaRPr lang="en-US" sz="5400" dirty="0"/>
          </a:p>
          <a:p>
            <a:pPr algn="ctr">
              <a:lnSpc>
                <a:spcPts val="2000"/>
              </a:lnSpc>
            </a:pPr>
            <a:endParaRPr lang="en-US" altLang="en-US" sz="4400" b="1" dirty="0">
              <a:latin typeface="Lucida Sans Unicode" pitchFamily="34" charset="0"/>
              <a:ea typeface="Lucida Sans Unicode" pitchFamily="34" charset="0"/>
              <a:cs typeface="Lucida Sans Unicode" pitchFamily="34" charset="0"/>
            </a:endParaRPr>
          </a:p>
          <a:p>
            <a:pPr algn="ctr"/>
            <a:r>
              <a:rPr lang="en-US" altLang="en-US" sz="3200" b="1" dirty="0" smtClean="0">
                <a:latin typeface="Lucida Sans Unicode" pitchFamily="34" charset="0"/>
                <a:ea typeface="Lucida Sans Unicode" pitchFamily="34" charset="0"/>
                <a:cs typeface="Lucida Sans Unicode" pitchFamily="34" charset="0"/>
              </a:rPr>
              <a:t>James Linderman, MA CAC III </a:t>
            </a:r>
            <a:endParaRPr lang="en-US" altLang="en-US" sz="3200" b="1" dirty="0">
              <a:latin typeface="Lucida Sans Unicode" pitchFamily="34" charset="0"/>
              <a:ea typeface="Lucida Sans Unicode" pitchFamily="34" charset="0"/>
              <a:cs typeface="Lucida Sans Unicode" pitchFamily="34" charset="0"/>
            </a:endParaRPr>
          </a:p>
          <a:p>
            <a:pPr algn="ctr"/>
            <a:r>
              <a:rPr lang="en-US" altLang="en-US" sz="3200" b="1" dirty="0">
                <a:latin typeface="Lucida Sans Unicode" pitchFamily="34" charset="0"/>
                <a:ea typeface="Lucida Sans Unicode" pitchFamily="34" charset="0"/>
                <a:cs typeface="Lucida Sans Unicode" pitchFamily="34" charset="0"/>
              </a:rPr>
              <a:t>Mental Health Center of Denver</a:t>
            </a:r>
            <a:r>
              <a:rPr lang="en-US" altLang="en-US" sz="2800" b="1" dirty="0">
                <a:latin typeface="Lucida Sans Unicode" pitchFamily="34" charset="0"/>
                <a:ea typeface="Lucida Sans Unicode" pitchFamily="34" charset="0"/>
                <a:cs typeface="Lucida Sans Unicode" pitchFamily="34" charset="0"/>
              </a:rPr>
              <a:t/>
            </a:r>
            <a:br>
              <a:rPr lang="en-US" altLang="en-US" sz="2800" b="1" dirty="0">
                <a:latin typeface="Lucida Sans Unicode" pitchFamily="34" charset="0"/>
                <a:ea typeface="Lucida Sans Unicode" pitchFamily="34" charset="0"/>
                <a:cs typeface="Lucida Sans Unicode" pitchFamily="34" charset="0"/>
              </a:rPr>
            </a:br>
            <a:endParaRPr lang="en-US" altLang="en-US" sz="2800" b="1" dirty="0">
              <a:latin typeface="Lucida Sans Unicode" pitchFamily="34" charset="0"/>
              <a:ea typeface="Lucida Sans Unicode" pitchFamily="34" charset="0"/>
              <a:cs typeface="Lucida Sans Unicode" pitchFamily="34" charset="0"/>
            </a:endParaRPr>
          </a:p>
        </p:txBody>
      </p:sp>
      <p:sp>
        <p:nvSpPr>
          <p:cNvPr id="2070" name="TextBox 21"/>
          <p:cNvSpPr txBox="1">
            <a:spLocks noChangeArrowheads="1"/>
          </p:cNvSpPr>
          <p:nvPr/>
        </p:nvSpPr>
        <p:spPr bwMode="auto">
          <a:xfrm>
            <a:off x="27584400" y="16154400"/>
            <a:ext cx="11788775" cy="1754326"/>
          </a:xfrm>
          <a:prstGeom prst="rect">
            <a:avLst/>
          </a:prstGeom>
          <a:solidFill>
            <a:srgbClr val="01BEF3"/>
          </a:solidFill>
          <a:ln>
            <a:noFill/>
          </a:ln>
        </p:spPr>
        <p:txBody>
          <a:bodyPr wrap="square">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algn="ctr"/>
            <a:endParaRPr lang="en-US" altLang="en-US" dirty="0"/>
          </a:p>
          <a:p>
            <a:pPr algn="ctr"/>
            <a:r>
              <a:rPr lang="en-US" altLang="en-US" sz="5400" dirty="0">
                <a:latin typeface="Lucida Sans Unicode" pitchFamily="34" charset="0"/>
                <a:ea typeface="Lucida Sans Unicode" pitchFamily="34" charset="0"/>
                <a:cs typeface="Lucida Sans Unicode" pitchFamily="34" charset="0"/>
              </a:rPr>
              <a:t>Discussion and Future Plans</a:t>
            </a:r>
            <a:endParaRPr lang="en-US" altLang="en-US" sz="5400" dirty="0"/>
          </a:p>
          <a:p>
            <a:endParaRPr lang="en-US" altLang="en-US" dirty="0"/>
          </a:p>
        </p:txBody>
      </p:sp>
      <p:sp>
        <p:nvSpPr>
          <p:cNvPr id="2074" name="TextBox 67"/>
          <p:cNvSpPr txBox="1">
            <a:spLocks noChangeArrowheads="1"/>
          </p:cNvSpPr>
          <p:nvPr/>
        </p:nvSpPr>
        <p:spPr bwMode="auto">
          <a:xfrm>
            <a:off x="14235113" y="4479925"/>
            <a:ext cx="12192000" cy="1754326"/>
          </a:xfrm>
          <a:prstGeom prst="rect">
            <a:avLst/>
          </a:prstGeom>
          <a:solidFill>
            <a:srgbClr val="01BEF3"/>
          </a:solidFill>
          <a:ln>
            <a:noFill/>
          </a:ln>
        </p:spPr>
        <p:txBody>
          <a:bodyPr>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algn="ctr"/>
            <a:endParaRPr lang="en-US" altLang="en-US" dirty="0"/>
          </a:p>
          <a:p>
            <a:pPr algn="ctr"/>
            <a:r>
              <a:rPr lang="en-US" altLang="en-US" sz="5400" dirty="0" smtClean="0">
                <a:latin typeface="Lucida Sans Unicode" pitchFamily="34" charset="0"/>
                <a:cs typeface="Lucida Sans Unicode" pitchFamily="34" charset="0"/>
              </a:rPr>
              <a:t>Overall No Show/Staff Kept Rates</a:t>
            </a:r>
            <a:endParaRPr lang="en-US" altLang="en-US" sz="5400" dirty="0"/>
          </a:p>
          <a:p>
            <a:endParaRPr lang="en-US" altLang="en-US" dirty="0"/>
          </a:p>
        </p:txBody>
      </p:sp>
      <p:sp>
        <p:nvSpPr>
          <p:cNvPr id="2075" name="TextBox 3"/>
          <p:cNvSpPr txBox="1">
            <a:spLocks noChangeArrowheads="1"/>
          </p:cNvSpPr>
          <p:nvPr/>
        </p:nvSpPr>
        <p:spPr bwMode="auto">
          <a:xfrm>
            <a:off x="895350" y="18059400"/>
            <a:ext cx="11830050" cy="1338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marL="457200" indent="-457200">
              <a:buFont typeface="Arial" panose="020B0604020202020204" pitchFamily="34" charset="0"/>
              <a:buChar char="•"/>
            </a:pPr>
            <a:endParaRPr lang="en-US" altLang="en-US" sz="3200" dirty="0" smtClean="0">
              <a:latin typeface="Calibri" panose="020F0502020204030204" pitchFamily="34" charset="0"/>
              <a:ea typeface="Lucida Sans Unicode" pitchFamily="34" charset="0"/>
              <a:cs typeface="Lucida Sans Unicode" pitchFamily="34" charset="0"/>
            </a:endParaRPr>
          </a:p>
          <a:p>
            <a:pPr marL="457200" indent="-457200">
              <a:buFont typeface="Arial" panose="020B0604020202020204" pitchFamily="34" charset="0"/>
              <a:buChar char="•"/>
            </a:pPr>
            <a:r>
              <a:rPr lang="en-US" altLang="en-US" sz="3200" dirty="0" smtClean="0">
                <a:latin typeface="Calibri" panose="020F0502020204030204" pitchFamily="34" charset="0"/>
                <a:ea typeface="Lucida Sans Unicode" pitchFamily="34" charset="0"/>
                <a:cs typeface="Lucida Sans Unicode" pitchFamily="34" charset="0"/>
              </a:rPr>
              <a:t>1)  Worked with MTM consultant on coming up with an organizationally accepted definition for Staff Kept and No Show Rates that allows MHCD to monitor efficiency in providing services.  </a:t>
            </a:r>
          </a:p>
          <a:p>
            <a:pPr marL="457200" indent="-457200">
              <a:buFont typeface="Arial" panose="020B0604020202020204" pitchFamily="34" charset="0"/>
              <a:buChar char="•"/>
            </a:pPr>
            <a:endParaRPr lang="en-US" altLang="en-US" sz="3200" dirty="0">
              <a:latin typeface="Calibri" panose="020F0502020204030204" pitchFamily="34" charset="0"/>
              <a:ea typeface="Lucida Sans Unicode" pitchFamily="34" charset="0"/>
              <a:cs typeface="Lucida Sans Unicode" pitchFamily="34" charset="0"/>
            </a:endParaRPr>
          </a:p>
          <a:p>
            <a:pPr marL="457200" indent="-457200">
              <a:buFont typeface="Arial" panose="020B0604020202020204" pitchFamily="34" charset="0"/>
              <a:buChar char="•"/>
            </a:pPr>
            <a:r>
              <a:rPr lang="en-US" altLang="en-US" sz="3200" dirty="0" smtClean="0">
                <a:latin typeface="Calibri" panose="020F0502020204030204" pitchFamily="34" charset="0"/>
                <a:ea typeface="Lucida Sans Unicode" pitchFamily="34" charset="0"/>
                <a:cs typeface="Lucida Sans Unicode" pitchFamily="34" charset="0"/>
              </a:rPr>
              <a:t>2)  Assess MHCD’s current Staff Kept and No Show percentage rates and identify specific services that can be impacted.</a:t>
            </a:r>
          </a:p>
          <a:p>
            <a:pPr marL="457200" indent="-457200">
              <a:buFont typeface="Arial" panose="020B0604020202020204" pitchFamily="34" charset="0"/>
              <a:buChar char="•"/>
            </a:pPr>
            <a:endParaRPr lang="en-US" altLang="en-US" sz="3200" dirty="0">
              <a:latin typeface="Calibri" panose="020F0502020204030204" pitchFamily="34" charset="0"/>
              <a:ea typeface="Lucida Sans Unicode" pitchFamily="34" charset="0"/>
              <a:cs typeface="Lucida Sans Unicode" pitchFamily="34" charset="0"/>
            </a:endParaRPr>
          </a:p>
          <a:p>
            <a:pPr marL="457200" indent="-457200">
              <a:buFont typeface="Arial" panose="020B0604020202020204" pitchFamily="34" charset="0"/>
              <a:buChar char="•"/>
            </a:pPr>
            <a:r>
              <a:rPr lang="en-US" altLang="en-US" sz="3200" dirty="0" smtClean="0">
                <a:latin typeface="Calibri" panose="020F0502020204030204" pitchFamily="34" charset="0"/>
                <a:ea typeface="Lucida Sans Unicode" pitchFamily="34" charset="0"/>
                <a:cs typeface="Lucida Sans Unicode" pitchFamily="34" charset="0"/>
              </a:rPr>
              <a:t>3)  Track admissions per month and see if any increase with addition of Same Day Access system. </a:t>
            </a:r>
            <a:endParaRPr lang="en-US" altLang="en-US" sz="3200" dirty="0">
              <a:latin typeface="Calibri" panose="020F0502020204030204" pitchFamily="34" charset="0"/>
              <a:ea typeface="Lucida Sans Unicode" pitchFamily="34" charset="0"/>
              <a:cs typeface="Lucida Sans Unicode" pitchFamily="34" charset="0"/>
            </a:endParaRPr>
          </a:p>
          <a:p>
            <a:pPr marL="457200" indent="-457200">
              <a:buFont typeface="Arial" panose="020B0604020202020204" pitchFamily="34" charset="0"/>
              <a:buChar char="•"/>
            </a:pPr>
            <a:endParaRPr lang="en-US" altLang="en-US" sz="3200" dirty="0" smtClean="0">
              <a:latin typeface="Calibri" panose="020F0502020204030204" pitchFamily="34" charset="0"/>
              <a:ea typeface="Lucida Sans Unicode" pitchFamily="34" charset="0"/>
              <a:cs typeface="Lucida Sans Unicode" pitchFamily="34" charset="0"/>
            </a:endParaRPr>
          </a:p>
          <a:p>
            <a:pPr marL="457200" indent="-457200">
              <a:buFont typeface="Arial" panose="020B0604020202020204" pitchFamily="34" charset="0"/>
              <a:buChar char="•"/>
            </a:pPr>
            <a:r>
              <a:rPr lang="en-US" altLang="en-US" sz="3200" dirty="0" smtClean="0">
                <a:latin typeface="Calibri" panose="020F0502020204030204" pitchFamily="34" charset="0"/>
                <a:ea typeface="Lucida Sans Unicode" pitchFamily="34" charset="0"/>
                <a:cs typeface="Lucida Sans Unicode" pitchFamily="34" charset="0"/>
              </a:rPr>
              <a:t>Overall philosophy as suggested by MTM is that if MHCD staff are consistent with keeping appointments as scheduled, consumers will be more likely to show for appointments.  If staff are keeping appointments and there are still high no show rates, focus can be shifted to outreach methods, i.e. designating staff that focus on just outreach, discussing in supervision how to engage high no show rate consumers, alternative scheduling for those that continue to have high no show rates.  </a:t>
            </a:r>
          </a:p>
          <a:p>
            <a:pPr marL="457200" indent="-457200">
              <a:buFont typeface="Arial" panose="020B0604020202020204" pitchFamily="34" charset="0"/>
              <a:buChar char="•"/>
            </a:pPr>
            <a:endParaRPr lang="en-US" altLang="en-US" sz="3200" dirty="0">
              <a:latin typeface="Calibri" panose="020F0502020204030204" pitchFamily="34" charset="0"/>
              <a:ea typeface="Lucida Sans Unicode" pitchFamily="34" charset="0"/>
              <a:cs typeface="Lucida Sans Unicode" pitchFamily="34" charset="0"/>
            </a:endParaRPr>
          </a:p>
          <a:p>
            <a:pPr marL="457200" indent="-457200">
              <a:buFont typeface="Arial" panose="020B0604020202020204" pitchFamily="34" charset="0"/>
              <a:buChar char="•"/>
            </a:pPr>
            <a:r>
              <a:rPr lang="en-US" altLang="en-US" sz="3200" dirty="0" smtClean="0">
                <a:latin typeface="Calibri" panose="020F0502020204030204" pitchFamily="34" charset="0"/>
                <a:ea typeface="Lucida Sans Unicode" pitchFamily="34" charset="0"/>
                <a:cs typeface="Lucida Sans Unicode" pitchFamily="34" charset="0"/>
              </a:rPr>
              <a:t>In addition if a consumer is able to access services when they are seeking help, they will hopefully be more invested and likely to participate throughout course of treatment.</a:t>
            </a:r>
            <a:endParaRPr lang="en-US" altLang="en-US" sz="3200" dirty="0">
              <a:latin typeface="Calibri" panose="020F0502020204030204" pitchFamily="34" charset="0"/>
              <a:ea typeface="Lucida Sans Unicode" pitchFamily="34" charset="0"/>
              <a:cs typeface="Lucida Sans Unicode" pitchFamily="34" charset="0"/>
            </a:endParaRPr>
          </a:p>
          <a:p>
            <a:endParaRPr lang="en-US" altLang="en-US" sz="3200" dirty="0" smtClean="0">
              <a:latin typeface="Lucida Sans Unicode" pitchFamily="34" charset="0"/>
              <a:ea typeface="Lucida Sans Unicode" pitchFamily="34" charset="0"/>
              <a:cs typeface="Lucida Sans Unicode" pitchFamily="34" charset="0"/>
              <a:sym typeface="Wingdings" pitchFamily="2" charset="2"/>
            </a:endParaRPr>
          </a:p>
          <a:p>
            <a:endParaRPr lang="en-US" altLang="en-US" sz="3200" dirty="0">
              <a:latin typeface="Lucida Sans Unicode" pitchFamily="34" charset="0"/>
              <a:ea typeface="Lucida Sans Unicode" pitchFamily="34" charset="0"/>
              <a:cs typeface="Lucida Sans Unicode" pitchFamily="34" charset="0"/>
              <a:sym typeface="Wingdings" pitchFamily="2" charset="2"/>
            </a:endParaRPr>
          </a:p>
          <a:p>
            <a:endParaRPr lang="en-US" altLang="en-US" sz="3200" dirty="0">
              <a:latin typeface="Lucida Sans Unicode" pitchFamily="34" charset="0"/>
              <a:ea typeface="Lucida Sans Unicode" pitchFamily="34" charset="0"/>
              <a:cs typeface="Lucida Sans Unicode" pitchFamily="34" charset="0"/>
              <a:sym typeface="Wingdings" pitchFamily="2" charset="2"/>
            </a:endParaRPr>
          </a:p>
          <a:p>
            <a:endParaRPr lang="en-US" altLang="en-US" sz="3200" dirty="0">
              <a:latin typeface="Lucida Sans Unicode" pitchFamily="34" charset="0"/>
              <a:ea typeface="Lucida Sans Unicode" pitchFamily="34" charset="0"/>
              <a:cs typeface="Lucida Sans Unicode" pitchFamily="34" charset="0"/>
            </a:endParaRPr>
          </a:p>
        </p:txBody>
      </p:sp>
      <p:sp>
        <p:nvSpPr>
          <p:cNvPr id="2077" name="TextBox 6"/>
          <p:cNvSpPr txBox="1">
            <a:spLocks noChangeArrowheads="1"/>
          </p:cNvSpPr>
          <p:nvPr/>
        </p:nvSpPr>
        <p:spPr bwMode="auto">
          <a:xfrm>
            <a:off x="27881263" y="18821400"/>
            <a:ext cx="16843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endParaRPr lang="en-US" altLang="en-US"/>
          </a:p>
        </p:txBody>
      </p:sp>
      <p:sp>
        <p:nvSpPr>
          <p:cNvPr id="8" name="TextBox 7"/>
          <p:cNvSpPr txBox="1"/>
          <p:nvPr/>
        </p:nvSpPr>
        <p:spPr>
          <a:xfrm>
            <a:off x="27592338" y="18080038"/>
            <a:ext cx="11788775" cy="14916904"/>
          </a:xfrm>
          <a:prstGeom prst="rect">
            <a:avLst/>
          </a:prstGeom>
          <a:noFill/>
        </p:spPr>
        <p:txBody>
          <a:bodyPr>
            <a:spAutoFit/>
          </a:bodyPr>
          <a:lstStyle/>
          <a:p>
            <a:pPr marL="457200" indent="-457200">
              <a:buFont typeface="Arial" panose="020B0604020202020204" pitchFamily="34" charset="0"/>
              <a:buChar char="•"/>
              <a:defRPr/>
            </a:pPr>
            <a:endParaRPr lang="en-US" sz="3200" dirty="0" smtClean="0">
              <a:latin typeface="Lucida Sans Unicode" pitchFamily="34" charset="0"/>
              <a:cs typeface="Lucida Sans Unicode" pitchFamily="34" charset="0"/>
              <a:sym typeface="Wingdings"/>
            </a:endParaRPr>
          </a:p>
          <a:p>
            <a:pPr marL="457200" indent="-457200">
              <a:buFont typeface="Arial" panose="020B0604020202020204" pitchFamily="34" charset="0"/>
              <a:buChar char="•"/>
              <a:defRPr/>
            </a:pPr>
            <a:r>
              <a:rPr lang="en-US" sz="3200" dirty="0" smtClean="0">
                <a:latin typeface="Calibri" panose="020F0502020204030204" pitchFamily="34" charset="0"/>
                <a:cs typeface="Lucida Sans Unicode" pitchFamily="34" charset="0"/>
                <a:sym typeface="Wingdings"/>
              </a:rPr>
              <a:t>Staff Kept Rates were above goal (90% or above) and weren’t as much of a concern (staff not cancelling appointments often).  </a:t>
            </a:r>
          </a:p>
          <a:p>
            <a:pPr marL="457200" indent="-457200">
              <a:buFont typeface="Arial" panose="020B0604020202020204" pitchFamily="34" charset="0"/>
              <a:buChar char="•"/>
              <a:defRPr/>
            </a:pPr>
            <a:endParaRPr lang="en-US" sz="3200" dirty="0">
              <a:latin typeface="Calibri" panose="020F0502020204030204" pitchFamily="34" charset="0"/>
              <a:cs typeface="Lucida Sans Unicode" pitchFamily="34" charset="0"/>
              <a:sym typeface="Wingdings"/>
            </a:endParaRPr>
          </a:p>
          <a:p>
            <a:pPr marL="457200" indent="-457200">
              <a:buFont typeface="Arial" panose="020B0604020202020204" pitchFamily="34" charset="0"/>
              <a:buChar char="•"/>
              <a:defRPr/>
            </a:pPr>
            <a:r>
              <a:rPr lang="en-US" sz="3200" dirty="0" smtClean="0">
                <a:latin typeface="Calibri" panose="020F0502020204030204" pitchFamily="34" charset="0"/>
                <a:cs typeface="Lucida Sans Unicode" pitchFamily="34" charset="0"/>
                <a:sym typeface="Wingdings"/>
              </a:rPr>
              <a:t>Overall No Show Rates close to goal (10% or below) and appear to be declining and moving in right direction, 15.50%-13.37%.</a:t>
            </a:r>
            <a:endParaRPr lang="en-US" sz="3200" dirty="0">
              <a:latin typeface="Calibri" panose="020F0502020204030204" pitchFamily="34" charset="0"/>
              <a:cs typeface="Lucida Sans Unicode" pitchFamily="34" charset="0"/>
              <a:sym typeface="Wingdings"/>
            </a:endParaRPr>
          </a:p>
          <a:p>
            <a:pPr>
              <a:defRPr/>
            </a:pPr>
            <a:endParaRPr lang="en-US" sz="3200" dirty="0">
              <a:latin typeface="Calibri" panose="020F0502020204030204" pitchFamily="34" charset="0"/>
              <a:cs typeface="Lucida Sans Unicode" pitchFamily="34" charset="0"/>
              <a:sym typeface="Wingdings"/>
            </a:endParaRPr>
          </a:p>
          <a:p>
            <a:pPr marL="457200" indent="-457200">
              <a:buFont typeface="Arial" panose="020B0604020202020204" pitchFamily="34" charset="0"/>
              <a:buChar char="•"/>
              <a:defRPr/>
            </a:pPr>
            <a:r>
              <a:rPr lang="en-US" sz="3200" dirty="0" smtClean="0">
                <a:latin typeface="Calibri" panose="020F0502020204030204" pitchFamily="34" charset="0"/>
                <a:cs typeface="Lucida Sans Unicode" pitchFamily="34" charset="0"/>
                <a:sym typeface="Wingdings"/>
              </a:rPr>
              <a:t>No Show Rates by service seem to be higher in general for Prescribers, Psychotherapy, Primary Care (25% or above).  For most part, no show rates by service are declining since Same Day Access except for Primary Care and Intake Assessment.</a:t>
            </a:r>
          </a:p>
          <a:p>
            <a:pPr marL="457200" indent="-457200">
              <a:buFont typeface="Arial" panose="020B0604020202020204" pitchFamily="34" charset="0"/>
              <a:buChar char="•"/>
              <a:defRPr/>
            </a:pPr>
            <a:endParaRPr lang="en-US" sz="3200" dirty="0">
              <a:latin typeface="Calibri" panose="020F0502020204030204" pitchFamily="34" charset="0"/>
              <a:cs typeface="Lucida Sans Unicode" pitchFamily="34" charset="0"/>
              <a:sym typeface="Wingdings"/>
            </a:endParaRPr>
          </a:p>
          <a:p>
            <a:pPr marL="457200" indent="-457200">
              <a:buFont typeface="Arial" panose="020B0604020202020204" pitchFamily="34" charset="0"/>
              <a:buChar char="•"/>
              <a:defRPr/>
            </a:pPr>
            <a:r>
              <a:rPr lang="en-US" sz="3200" dirty="0" smtClean="0">
                <a:latin typeface="Calibri" panose="020F0502020204030204" pitchFamily="34" charset="0"/>
                <a:cs typeface="Lucida Sans Unicode" pitchFamily="34" charset="0"/>
                <a:sym typeface="Wingdings"/>
              </a:rPr>
              <a:t>Number of admissions have increased each fiscal year and appear to be increasing more steadily since Same Day Access implementation (+257 FY 13-14, compared to +103 FY 12-13).</a:t>
            </a:r>
            <a:endParaRPr lang="en-US" sz="3200" dirty="0">
              <a:latin typeface="Calibri" panose="020F0502020204030204" pitchFamily="34" charset="0"/>
              <a:cs typeface="Lucida Sans Unicode" pitchFamily="34" charset="0"/>
              <a:sym typeface="Wingdings"/>
            </a:endParaRPr>
          </a:p>
          <a:p>
            <a:pPr marL="457200" indent="-457200">
              <a:buFont typeface="Arial" panose="020B0604020202020204" pitchFamily="34" charset="0"/>
              <a:buChar char="•"/>
              <a:defRPr/>
            </a:pPr>
            <a:endParaRPr lang="en-US" sz="3200" dirty="0" smtClean="0">
              <a:latin typeface="Calibri" panose="020F0502020204030204" pitchFamily="34" charset="0"/>
              <a:cs typeface="Lucida Sans Unicode" pitchFamily="34" charset="0"/>
              <a:sym typeface="Wingdings"/>
            </a:endParaRPr>
          </a:p>
          <a:p>
            <a:pPr marL="457200" indent="-457200">
              <a:buFont typeface="Arial" panose="020B0604020202020204" pitchFamily="34" charset="0"/>
              <a:buChar char="•"/>
              <a:defRPr/>
            </a:pPr>
            <a:r>
              <a:rPr lang="en-US" sz="3200" dirty="0" smtClean="0">
                <a:latin typeface="Calibri" panose="020F0502020204030204" pitchFamily="34" charset="0"/>
                <a:cs typeface="Lucida Sans Unicode" pitchFamily="34" charset="0"/>
                <a:sym typeface="Wingdings"/>
              </a:rPr>
              <a:t>MHCD appears to be on right track at this point for reducing no show rates to eventually under 10%, keeping staff kept rates above 90% and increasing intakes each FY.</a:t>
            </a:r>
          </a:p>
          <a:p>
            <a:pPr marL="457200" indent="-457200">
              <a:buFont typeface="Arial" panose="020B0604020202020204" pitchFamily="34" charset="0"/>
              <a:buChar char="•"/>
              <a:defRPr/>
            </a:pPr>
            <a:endParaRPr lang="en-US" sz="3200" dirty="0">
              <a:latin typeface="Calibri" panose="020F0502020204030204" pitchFamily="34" charset="0"/>
              <a:cs typeface="Lucida Sans Unicode" pitchFamily="34" charset="0"/>
              <a:sym typeface="Wingdings"/>
            </a:endParaRPr>
          </a:p>
          <a:p>
            <a:pPr marL="457200" indent="-457200">
              <a:buFont typeface="Arial" panose="020B0604020202020204" pitchFamily="34" charset="0"/>
              <a:buChar char="•"/>
              <a:defRPr/>
            </a:pPr>
            <a:r>
              <a:rPr lang="en-US" sz="3200" dirty="0" smtClean="0">
                <a:latin typeface="Calibri" panose="020F0502020204030204" pitchFamily="34" charset="0"/>
                <a:cs typeface="Lucida Sans Unicode" pitchFamily="34" charset="0"/>
                <a:sym typeface="Wingdings"/>
              </a:rPr>
              <a:t>Suggestions for Future:  Same Day Alternative Scheduling for consumers with 3 consecutive no shows, looking at unused appointment blocks, differences in time of day, cost of missed appointment for each provider.</a:t>
            </a:r>
            <a:endParaRPr lang="en-US" sz="3200" dirty="0">
              <a:latin typeface="Calibri" panose="020F0502020204030204" pitchFamily="34" charset="0"/>
              <a:cs typeface="Lucida Sans Unicode" pitchFamily="34" charset="0"/>
              <a:sym typeface="Wingdings"/>
            </a:endParaRPr>
          </a:p>
          <a:p>
            <a:pPr marL="457200" indent="-457200">
              <a:buFont typeface="Arial" panose="020B0604020202020204" pitchFamily="34" charset="0"/>
              <a:buChar char="•"/>
              <a:defRPr/>
            </a:pPr>
            <a:endParaRPr lang="en-US" sz="3200" dirty="0">
              <a:latin typeface="Lucida Sans Unicode" pitchFamily="34" charset="0"/>
              <a:cs typeface="Lucida Sans Unicode" pitchFamily="34" charset="0"/>
              <a:sym typeface="Wingdings"/>
            </a:endParaRPr>
          </a:p>
          <a:p>
            <a:pPr>
              <a:lnSpc>
                <a:spcPts val="2800"/>
              </a:lnSpc>
              <a:defRPr/>
            </a:pPr>
            <a:r>
              <a:rPr lang="en-US" sz="2500" i="1" dirty="0" smtClean="0">
                <a:latin typeface="Lucida Sans Unicode" pitchFamily="34" charset="0"/>
                <a:cs typeface="Lucida Sans Unicode" pitchFamily="34" charset="0"/>
                <a:sym typeface="Wingdings"/>
              </a:rPr>
              <a:t>Acknowledgements</a:t>
            </a:r>
            <a:r>
              <a:rPr lang="en-US" sz="2400" i="1" dirty="0">
                <a:latin typeface="Lucida Sans Unicode" pitchFamily="34" charset="0"/>
                <a:cs typeface="Lucida Sans Unicode" pitchFamily="34" charset="0"/>
                <a:sym typeface="Wingdings"/>
              </a:rPr>
              <a:t/>
            </a:r>
            <a:br>
              <a:rPr lang="en-US" sz="2400" i="1" dirty="0">
                <a:latin typeface="Lucida Sans Unicode" pitchFamily="34" charset="0"/>
                <a:cs typeface="Lucida Sans Unicode" pitchFamily="34" charset="0"/>
                <a:sym typeface="Wingdings"/>
              </a:rPr>
            </a:br>
            <a:r>
              <a:rPr lang="en-US" sz="2400" dirty="0" smtClean="0">
                <a:latin typeface="Lucida Sans Unicode" pitchFamily="34" charset="0"/>
                <a:cs typeface="Lucida Sans Unicode" pitchFamily="34" charset="0"/>
              </a:rPr>
              <a:t>Joy </a:t>
            </a:r>
            <a:r>
              <a:rPr lang="en-US" sz="2400" dirty="0" err="1">
                <a:latin typeface="Lucida Sans Unicode" pitchFamily="34" charset="0"/>
                <a:cs typeface="Lucida Sans Unicode" pitchFamily="34" charset="0"/>
              </a:rPr>
              <a:t>Fruth</a:t>
            </a:r>
            <a:r>
              <a:rPr lang="en-US" sz="2400" dirty="0">
                <a:latin typeface="Lucida Sans Unicode" pitchFamily="34" charset="0"/>
                <a:cs typeface="Lucida Sans Unicode" pitchFamily="34" charset="0"/>
              </a:rPr>
              <a:t>, MTM Services </a:t>
            </a:r>
          </a:p>
          <a:p>
            <a:pPr>
              <a:lnSpc>
                <a:spcPts val="2800"/>
              </a:lnSpc>
              <a:defRPr/>
            </a:pPr>
            <a:r>
              <a:rPr lang="en-US" sz="2400" dirty="0" smtClean="0">
                <a:solidFill>
                  <a:schemeClr val="accent2"/>
                </a:solidFill>
                <a:latin typeface="Lucida Sans Unicode" pitchFamily="34" charset="0"/>
                <a:cs typeface="Lucida Sans Unicode" pitchFamily="34" charset="0"/>
              </a:rPr>
              <a:t>www.mtmservices.org</a:t>
            </a:r>
            <a:endParaRPr lang="en-US" sz="2400" dirty="0">
              <a:solidFill>
                <a:schemeClr val="accent2"/>
              </a:solidFill>
              <a:latin typeface="Lucida Sans Unicode" pitchFamily="34" charset="0"/>
              <a:cs typeface="Lucida Sans Unicode" pitchFamily="34" charset="0"/>
            </a:endParaRPr>
          </a:p>
          <a:p>
            <a:pPr>
              <a:lnSpc>
                <a:spcPts val="2800"/>
              </a:lnSpc>
              <a:defRPr/>
            </a:pPr>
            <a:endParaRPr lang="en-US" sz="2400" dirty="0">
              <a:latin typeface="Lucida Sans Unicode" pitchFamily="34" charset="0"/>
              <a:cs typeface="Lucida Sans Unicode" pitchFamily="34" charset="0"/>
            </a:endParaRPr>
          </a:p>
          <a:p>
            <a:pPr>
              <a:lnSpc>
                <a:spcPts val="2800"/>
              </a:lnSpc>
              <a:defRPr/>
            </a:pPr>
            <a:r>
              <a:rPr lang="en-US" sz="2400" dirty="0">
                <a:latin typeface="Lucida Sans Unicode" pitchFamily="34" charset="0"/>
                <a:cs typeface="Lucida Sans Unicode" pitchFamily="34" charset="0"/>
              </a:rPr>
              <a:t>National Council for Community Behavioral Healthcare </a:t>
            </a:r>
            <a:r>
              <a:rPr lang="en-US" sz="2400" dirty="0">
                <a:solidFill>
                  <a:schemeClr val="accent2"/>
                </a:solidFill>
                <a:latin typeface="Lucida Sans Unicode" pitchFamily="34" charset="0"/>
                <a:cs typeface="Lucida Sans Unicode" pitchFamily="34" charset="0"/>
              </a:rPr>
              <a:t>www.thenationalcouncil.org</a:t>
            </a:r>
          </a:p>
        </p:txBody>
      </p:sp>
      <p:pic>
        <p:nvPicPr>
          <p:cNvPr id="2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6075" y="147638"/>
            <a:ext cx="21675725" cy="399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75"/>
          <p:cNvSpPr txBox="1">
            <a:spLocks noChangeArrowheads="1"/>
          </p:cNvSpPr>
          <p:nvPr/>
        </p:nvSpPr>
        <p:spPr bwMode="auto">
          <a:xfrm>
            <a:off x="27592338" y="4479925"/>
            <a:ext cx="11788775" cy="1754326"/>
          </a:xfrm>
          <a:prstGeom prst="rect">
            <a:avLst/>
          </a:prstGeom>
          <a:solidFill>
            <a:srgbClr val="01BEF3"/>
          </a:solidFill>
          <a:ln>
            <a:noFill/>
          </a:ln>
        </p:spPr>
        <p:txBody>
          <a:bodyPr wrap="square">
            <a:spAutoFit/>
          </a:bodyPr>
          <a:lstStyle>
            <a:lvl1pPr>
              <a:defRPr sz="2700">
                <a:solidFill>
                  <a:schemeClr val="tx1"/>
                </a:solidFill>
                <a:latin typeface="Times New Roman" pitchFamily="18" charset="0"/>
              </a:defRPr>
            </a:lvl1pPr>
            <a:lvl2pPr marL="742950" indent="-285750">
              <a:defRPr sz="2700">
                <a:solidFill>
                  <a:schemeClr val="tx1"/>
                </a:solidFill>
                <a:latin typeface="Times New Roman" pitchFamily="18" charset="0"/>
              </a:defRPr>
            </a:lvl2pPr>
            <a:lvl3pPr marL="1143000" indent="-228600">
              <a:defRPr sz="2700">
                <a:solidFill>
                  <a:schemeClr val="tx1"/>
                </a:solidFill>
                <a:latin typeface="Times New Roman" pitchFamily="18" charset="0"/>
              </a:defRPr>
            </a:lvl3pPr>
            <a:lvl4pPr marL="1600200" indent="-228600">
              <a:defRPr sz="2700">
                <a:solidFill>
                  <a:schemeClr val="tx1"/>
                </a:solidFill>
                <a:latin typeface="Times New Roman" pitchFamily="18" charset="0"/>
              </a:defRPr>
            </a:lvl4pPr>
            <a:lvl5pPr marL="2057400" indent="-228600">
              <a:defRPr sz="2700">
                <a:solidFill>
                  <a:schemeClr val="tx1"/>
                </a:solidFill>
                <a:latin typeface="Times New Roman" pitchFamily="18" charset="0"/>
              </a:defRPr>
            </a:lvl5pPr>
            <a:lvl6pPr marL="2514600" indent="-228600" eaLnBrk="0" fontAlgn="base" hangingPunct="0">
              <a:spcBef>
                <a:spcPct val="0"/>
              </a:spcBef>
              <a:spcAft>
                <a:spcPct val="0"/>
              </a:spcAft>
              <a:defRPr sz="2700">
                <a:solidFill>
                  <a:schemeClr val="tx1"/>
                </a:solidFill>
                <a:latin typeface="Times New Roman" pitchFamily="18" charset="0"/>
              </a:defRPr>
            </a:lvl6pPr>
            <a:lvl7pPr marL="2971800" indent="-228600" eaLnBrk="0" fontAlgn="base" hangingPunct="0">
              <a:spcBef>
                <a:spcPct val="0"/>
              </a:spcBef>
              <a:spcAft>
                <a:spcPct val="0"/>
              </a:spcAft>
              <a:defRPr sz="2700">
                <a:solidFill>
                  <a:schemeClr val="tx1"/>
                </a:solidFill>
                <a:latin typeface="Times New Roman" pitchFamily="18" charset="0"/>
              </a:defRPr>
            </a:lvl7pPr>
            <a:lvl8pPr marL="3429000" indent="-228600" eaLnBrk="0" fontAlgn="base" hangingPunct="0">
              <a:spcBef>
                <a:spcPct val="0"/>
              </a:spcBef>
              <a:spcAft>
                <a:spcPct val="0"/>
              </a:spcAft>
              <a:defRPr sz="2700">
                <a:solidFill>
                  <a:schemeClr val="tx1"/>
                </a:solidFill>
                <a:latin typeface="Times New Roman" pitchFamily="18" charset="0"/>
              </a:defRPr>
            </a:lvl8pPr>
            <a:lvl9pPr marL="3886200" indent="-228600" eaLnBrk="0" fontAlgn="base" hangingPunct="0">
              <a:spcBef>
                <a:spcPct val="0"/>
              </a:spcBef>
              <a:spcAft>
                <a:spcPct val="0"/>
              </a:spcAft>
              <a:defRPr sz="2700">
                <a:solidFill>
                  <a:schemeClr val="tx1"/>
                </a:solidFill>
                <a:latin typeface="Times New Roman" pitchFamily="18" charset="0"/>
              </a:defRPr>
            </a:lvl9pPr>
          </a:lstStyle>
          <a:p>
            <a:pPr algn="ctr"/>
            <a:endParaRPr lang="en-US" altLang="en-US" dirty="0" smtClean="0"/>
          </a:p>
          <a:p>
            <a:pPr algn="ctr"/>
            <a:r>
              <a:rPr lang="en-US" altLang="en-US" sz="5400" dirty="0" smtClean="0">
                <a:latin typeface="Lucida Sans Unicode" pitchFamily="34" charset="0"/>
                <a:cs typeface="Lucida Sans Unicode" pitchFamily="34" charset="0"/>
              </a:rPr>
              <a:t>Admissions by Month and FY</a:t>
            </a:r>
            <a:endParaRPr lang="en-US" altLang="en-US" sz="5400" dirty="0" smtClean="0"/>
          </a:p>
          <a:p>
            <a:endParaRPr lang="en-US" altLang="en-US" dirty="0"/>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3200" y="7620000"/>
            <a:ext cx="6685418" cy="3357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1183600" y="7459682"/>
            <a:ext cx="5257800" cy="3970318"/>
          </a:xfrm>
          <a:prstGeom prst="rect">
            <a:avLst/>
          </a:prstGeom>
          <a:noFill/>
        </p:spPr>
        <p:txBody>
          <a:bodyPr wrap="square" rtlCol="0">
            <a:spAutoFit/>
          </a:bodyPr>
          <a:lstStyle/>
          <a:p>
            <a:pPr marL="114300" indent="0">
              <a:buNone/>
            </a:pPr>
            <a:r>
              <a:rPr lang="en-US" sz="2800" b="1" dirty="0" smtClean="0">
                <a:solidFill>
                  <a:srgbClr val="000000"/>
                </a:solidFill>
                <a:latin typeface="Calibri" panose="020F0502020204030204" pitchFamily="34" charset="0"/>
              </a:rPr>
              <a:t>Consumer No Show Rate Formula: (</a:t>
            </a:r>
            <a:r>
              <a:rPr lang="en-US" sz="2800" dirty="0">
                <a:solidFill>
                  <a:srgbClr val="000000"/>
                </a:solidFill>
                <a:latin typeface="Calibri" panose="020F0502020204030204" pitchFamily="34" charset="0"/>
              </a:rPr>
              <a:t>No Show</a:t>
            </a:r>
            <a:r>
              <a:rPr lang="en-US" sz="2800" b="1" dirty="0">
                <a:solidFill>
                  <a:srgbClr val="000000"/>
                </a:solidFill>
                <a:latin typeface="Calibri" panose="020F0502020204030204" pitchFamily="34" charset="0"/>
              </a:rPr>
              <a:t>)/(</a:t>
            </a:r>
            <a:r>
              <a:rPr lang="en-US" sz="2800" dirty="0" err="1">
                <a:solidFill>
                  <a:srgbClr val="000000"/>
                </a:solidFill>
                <a:latin typeface="Calibri" panose="020F0502020204030204" pitchFamily="34" charset="0"/>
              </a:rPr>
              <a:t>Appt</a:t>
            </a:r>
            <a:r>
              <a:rPr lang="en-US" sz="2800" dirty="0">
                <a:solidFill>
                  <a:srgbClr val="000000"/>
                </a:solidFill>
                <a:latin typeface="Calibri" panose="020F0502020204030204" pitchFamily="34" charset="0"/>
              </a:rPr>
              <a:t> Kept + No Show</a:t>
            </a:r>
            <a:r>
              <a:rPr lang="en-US" sz="2800" b="1" dirty="0">
                <a:solidFill>
                  <a:srgbClr val="000000"/>
                </a:solidFill>
                <a:latin typeface="Calibri" panose="020F0502020204030204" pitchFamily="34" charset="0"/>
              </a:rPr>
              <a:t>)</a:t>
            </a:r>
            <a:r>
              <a:rPr lang="en-US" sz="2800" dirty="0">
                <a:solidFill>
                  <a:srgbClr val="000000"/>
                </a:solidFill>
                <a:latin typeface="Calibri" panose="020F0502020204030204" pitchFamily="34" charset="0"/>
              </a:rPr>
              <a:t> </a:t>
            </a:r>
          </a:p>
          <a:p>
            <a:pPr>
              <a:buClr>
                <a:srgbClr val="0076C0"/>
              </a:buClr>
            </a:pPr>
            <a:endParaRPr lang="en-US" sz="2800" dirty="0" smtClean="0">
              <a:solidFill>
                <a:srgbClr val="000000"/>
              </a:solidFill>
              <a:latin typeface="Calibri" panose="020F0502020204030204" pitchFamily="34" charset="0"/>
            </a:endParaRPr>
          </a:p>
          <a:p>
            <a:pPr>
              <a:buClr>
                <a:srgbClr val="0076C0"/>
              </a:buClr>
            </a:pPr>
            <a:r>
              <a:rPr lang="en-US" sz="2800" dirty="0" smtClean="0">
                <a:solidFill>
                  <a:srgbClr val="000000"/>
                </a:solidFill>
                <a:latin typeface="Calibri" panose="020F0502020204030204" pitchFamily="34" charset="0"/>
              </a:rPr>
              <a:t>1) Get </a:t>
            </a:r>
            <a:r>
              <a:rPr lang="en-US" sz="2800" dirty="0">
                <a:solidFill>
                  <a:srgbClr val="000000"/>
                </a:solidFill>
                <a:latin typeface="Calibri" panose="020F0502020204030204" pitchFamily="34" charset="0"/>
              </a:rPr>
              <a:t>% by Consumer, Team, Staff, Service </a:t>
            </a:r>
            <a:r>
              <a:rPr lang="en-US" sz="2800" dirty="0" smtClean="0">
                <a:solidFill>
                  <a:srgbClr val="000000"/>
                </a:solidFill>
                <a:latin typeface="Calibri" panose="020F0502020204030204" pitchFamily="34" charset="0"/>
              </a:rPr>
              <a:t>Code, Organization, Time of Day</a:t>
            </a:r>
            <a:endParaRPr lang="en-US" sz="2800" dirty="0">
              <a:solidFill>
                <a:srgbClr val="000000"/>
              </a:solidFill>
              <a:latin typeface="Calibri" panose="020F0502020204030204" pitchFamily="34" charset="0"/>
            </a:endParaRPr>
          </a:p>
          <a:p>
            <a:pPr>
              <a:buClr>
                <a:srgbClr val="0076C0"/>
              </a:buClr>
            </a:pPr>
            <a:r>
              <a:rPr lang="en-US" sz="2800" dirty="0" smtClean="0">
                <a:solidFill>
                  <a:srgbClr val="000000"/>
                </a:solidFill>
                <a:latin typeface="Calibri" panose="020F0502020204030204" pitchFamily="34" charset="0"/>
              </a:rPr>
              <a:t>2) Any </a:t>
            </a:r>
            <a:r>
              <a:rPr lang="en-US" sz="2800" dirty="0">
                <a:solidFill>
                  <a:srgbClr val="000000"/>
                </a:solidFill>
                <a:latin typeface="Calibri" panose="020F0502020204030204" pitchFamily="34" charset="0"/>
              </a:rPr>
              <a:t>No Show </a:t>
            </a:r>
            <a:r>
              <a:rPr lang="en-US" sz="2800" dirty="0" err="1">
                <a:solidFill>
                  <a:srgbClr val="000000"/>
                </a:solidFill>
                <a:latin typeface="Calibri" panose="020F0502020204030204" pitchFamily="34" charset="0"/>
              </a:rPr>
              <a:t>Appt</a:t>
            </a:r>
            <a:r>
              <a:rPr lang="en-US" sz="2800" dirty="0">
                <a:solidFill>
                  <a:srgbClr val="000000"/>
                </a:solidFill>
                <a:latin typeface="Calibri" panose="020F0502020204030204" pitchFamily="34" charset="0"/>
              </a:rPr>
              <a:t> raised % from </a:t>
            </a:r>
            <a:r>
              <a:rPr lang="en-US" sz="2800" dirty="0" smtClean="0">
                <a:solidFill>
                  <a:srgbClr val="000000"/>
                </a:solidFill>
                <a:latin typeface="Calibri" panose="020F0502020204030204" pitchFamily="34" charset="0"/>
              </a:rPr>
              <a:t>0</a:t>
            </a:r>
            <a:endParaRPr lang="en-US" sz="2800" dirty="0">
              <a:solidFill>
                <a:srgbClr val="000000"/>
              </a:solidFill>
              <a:latin typeface="Calibri" panose="020F0502020204030204" pitchFamily="34" charset="0"/>
            </a:endParaRPr>
          </a:p>
        </p:txBody>
      </p:sp>
      <p:sp>
        <p:nvSpPr>
          <p:cNvPr id="4" name="TextBox 3"/>
          <p:cNvSpPr txBox="1"/>
          <p:nvPr/>
        </p:nvSpPr>
        <p:spPr>
          <a:xfrm>
            <a:off x="14478000" y="11506200"/>
            <a:ext cx="5326432" cy="4401205"/>
          </a:xfrm>
          <a:prstGeom prst="rect">
            <a:avLst/>
          </a:prstGeom>
          <a:noFill/>
        </p:spPr>
        <p:txBody>
          <a:bodyPr wrap="square" rtlCol="0">
            <a:spAutoFit/>
          </a:bodyPr>
          <a:lstStyle/>
          <a:p>
            <a:pPr>
              <a:buClr>
                <a:srgbClr val="0076C0"/>
              </a:buClr>
            </a:pPr>
            <a:r>
              <a:rPr lang="en-US" sz="2800" b="1" dirty="0" smtClean="0">
                <a:solidFill>
                  <a:srgbClr val="000000"/>
                </a:solidFill>
                <a:latin typeface="Calibri" panose="020F0502020204030204" pitchFamily="34" charset="0"/>
              </a:rPr>
              <a:t>Staff Kept Rate Formula:</a:t>
            </a:r>
          </a:p>
          <a:p>
            <a:pPr>
              <a:buClr>
                <a:srgbClr val="0076C0"/>
              </a:buClr>
            </a:pPr>
            <a:r>
              <a:rPr lang="en-US" sz="2800" b="1" dirty="0" smtClean="0">
                <a:solidFill>
                  <a:srgbClr val="000000"/>
                </a:solidFill>
                <a:latin typeface="Calibri" panose="020F0502020204030204" pitchFamily="34" charset="0"/>
              </a:rPr>
              <a:t>(</a:t>
            </a:r>
            <a:r>
              <a:rPr lang="en-US" sz="2800" dirty="0" err="1">
                <a:solidFill>
                  <a:srgbClr val="000000"/>
                </a:solidFill>
                <a:latin typeface="Calibri" panose="020F0502020204030204" pitchFamily="34" charset="0"/>
              </a:rPr>
              <a:t>Appt</a:t>
            </a:r>
            <a:r>
              <a:rPr lang="en-US" sz="2800" dirty="0">
                <a:solidFill>
                  <a:srgbClr val="000000"/>
                </a:solidFill>
                <a:latin typeface="Calibri" panose="020F0502020204030204" pitchFamily="34" charset="0"/>
              </a:rPr>
              <a:t> Kept + Cancelled by Consumer + No Show</a:t>
            </a:r>
            <a:r>
              <a:rPr lang="en-US" sz="2800" b="1" dirty="0">
                <a:solidFill>
                  <a:srgbClr val="000000"/>
                </a:solidFill>
                <a:latin typeface="Calibri" panose="020F0502020204030204" pitchFamily="34" charset="0"/>
              </a:rPr>
              <a:t>)/(</a:t>
            </a:r>
            <a:r>
              <a:rPr lang="en-US" sz="2800" dirty="0" err="1">
                <a:solidFill>
                  <a:srgbClr val="000000"/>
                </a:solidFill>
                <a:latin typeface="Calibri" panose="020F0502020204030204" pitchFamily="34" charset="0"/>
              </a:rPr>
              <a:t>Appt</a:t>
            </a:r>
            <a:r>
              <a:rPr lang="en-US" sz="2800" dirty="0">
                <a:solidFill>
                  <a:srgbClr val="000000"/>
                </a:solidFill>
                <a:latin typeface="Calibri" panose="020F0502020204030204" pitchFamily="34" charset="0"/>
              </a:rPr>
              <a:t> Kept + Cancelled by Consumer + Cancelled by Staff + No Show</a:t>
            </a:r>
            <a:r>
              <a:rPr lang="en-US" sz="2800" b="1" dirty="0">
                <a:solidFill>
                  <a:srgbClr val="000000"/>
                </a:solidFill>
                <a:latin typeface="Calibri" panose="020F0502020204030204" pitchFamily="34" charset="0"/>
              </a:rPr>
              <a:t>)</a:t>
            </a:r>
          </a:p>
          <a:p>
            <a:pPr>
              <a:buClr>
                <a:srgbClr val="0076C0"/>
              </a:buClr>
            </a:pPr>
            <a:endParaRPr lang="en-US" sz="2800" dirty="0" smtClean="0">
              <a:solidFill>
                <a:srgbClr val="000000"/>
              </a:solidFill>
              <a:latin typeface="Calibri" panose="020F0502020204030204" pitchFamily="34" charset="0"/>
            </a:endParaRPr>
          </a:p>
          <a:p>
            <a:pPr>
              <a:buClr>
                <a:srgbClr val="0076C0"/>
              </a:buClr>
            </a:pPr>
            <a:r>
              <a:rPr lang="en-US" sz="2800" dirty="0" smtClean="0">
                <a:solidFill>
                  <a:srgbClr val="000000"/>
                </a:solidFill>
                <a:latin typeface="Calibri" panose="020F0502020204030204" pitchFamily="34" charset="0"/>
              </a:rPr>
              <a:t>1) Get </a:t>
            </a:r>
            <a:r>
              <a:rPr lang="en-US" sz="2800" dirty="0">
                <a:solidFill>
                  <a:srgbClr val="000000"/>
                </a:solidFill>
                <a:latin typeface="Calibri" panose="020F0502020204030204" pitchFamily="34" charset="0"/>
              </a:rPr>
              <a:t>% By Staff, Team, Service Code, Organization</a:t>
            </a:r>
          </a:p>
          <a:p>
            <a:pPr>
              <a:buClr>
                <a:srgbClr val="0076C0"/>
              </a:buClr>
            </a:pPr>
            <a:r>
              <a:rPr lang="en-US" sz="2800" dirty="0" smtClean="0">
                <a:solidFill>
                  <a:srgbClr val="000000"/>
                </a:solidFill>
                <a:latin typeface="Calibri" panose="020F0502020204030204" pitchFamily="34" charset="0"/>
              </a:rPr>
              <a:t>2) Any </a:t>
            </a:r>
            <a:r>
              <a:rPr lang="en-US" sz="2800" dirty="0">
                <a:solidFill>
                  <a:srgbClr val="000000"/>
                </a:solidFill>
                <a:latin typeface="Calibri" panose="020F0502020204030204" pitchFamily="34" charset="0"/>
              </a:rPr>
              <a:t>Cancelled by Staff notes lowered % from 100</a:t>
            </a:r>
          </a:p>
        </p:txBody>
      </p:sp>
      <p:sp>
        <p:nvSpPr>
          <p:cNvPr id="5" name="TextBox 4"/>
          <p:cNvSpPr txBox="1"/>
          <p:nvPr/>
        </p:nvSpPr>
        <p:spPr>
          <a:xfrm>
            <a:off x="14478000" y="6299200"/>
            <a:ext cx="11734800" cy="1338828"/>
          </a:xfrm>
          <a:prstGeom prst="rect">
            <a:avLst/>
          </a:prstGeom>
          <a:noFill/>
        </p:spPr>
        <p:txBody>
          <a:bodyPr wrap="square" rtlCol="0">
            <a:spAutoFit/>
          </a:bodyPr>
          <a:lstStyle/>
          <a:p>
            <a:r>
              <a:rPr lang="en-US" b="1" dirty="0" smtClean="0">
                <a:latin typeface="Calibri" panose="020F0502020204030204" pitchFamily="34" charset="0"/>
              </a:rPr>
              <a:t>Attendance Coding in System: </a:t>
            </a:r>
          </a:p>
          <a:p>
            <a:r>
              <a:rPr lang="en-US" dirty="0" smtClean="0">
                <a:latin typeface="Calibri" panose="020F0502020204030204" pitchFamily="34" charset="0"/>
              </a:rPr>
              <a:t>(1-Appt Kept, 2-Walk-In/Unscheduled, 3-Emergency, 4-Cancelled by Consumer, 5-Cancelled by Staff, 6-No Show)</a:t>
            </a:r>
            <a:endParaRPr lang="en-US" dirty="0">
              <a:latin typeface="Calibri" panose="020F0502020204030204" pitchFamily="34" charset="0"/>
            </a:endParaRPr>
          </a:p>
        </p:txBody>
      </p:sp>
      <p:sp>
        <p:nvSpPr>
          <p:cNvPr id="6" name="TextBox 5"/>
          <p:cNvSpPr txBox="1"/>
          <p:nvPr/>
        </p:nvSpPr>
        <p:spPr>
          <a:xfrm>
            <a:off x="13808076" y="24982230"/>
            <a:ext cx="13106400" cy="747897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latin typeface="Calibri" panose="020F0502020204030204" pitchFamily="34" charset="0"/>
              </a:rPr>
              <a:t>Identified differences between appointments that are scheduled electronically (Psychotherapy, Prescriber, Primary Care, Intake Assessment) versus those not scheduled electronically (CM).</a:t>
            </a:r>
          </a:p>
          <a:p>
            <a:pPr marL="457200" indent="-457200">
              <a:buFont typeface="Arial" panose="020B0604020202020204" pitchFamily="34" charset="0"/>
              <a:buChar char="•"/>
            </a:pPr>
            <a:endParaRPr lang="en-US" sz="3200" dirty="0">
              <a:latin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rPr>
              <a:t>Some services face more challenges than others, i.e. PCP who sees consumers less frequently (once a year or less) than a CM or prescriber.</a:t>
            </a:r>
          </a:p>
          <a:p>
            <a:pPr marL="457200" indent="-457200">
              <a:buFont typeface="Arial" panose="020B0604020202020204" pitchFamily="34" charset="0"/>
              <a:buChar char="•"/>
            </a:pPr>
            <a:endParaRPr lang="en-US" sz="3200" dirty="0">
              <a:latin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rPr>
              <a:t>Identified administrative processes that influence No Show Rates, i.e. front desk staff scheduling appointments versus clinicians, scheduling appointments months out, 24 hour reminder policy versus 48 or 72, different policies for each program, etc.</a:t>
            </a:r>
          </a:p>
          <a:p>
            <a:pPr marL="457200" indent="-457200">
              <a:buFont typeface="Arial" panose="020B0604020202020204" pitchFamily="34" charset="0"/>
              <a:buChar char="•"/>
            </a:pPr>
            <a:endParaRPr lang="en-US" sz="3200" dirty="0">
              <a:latin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rPr>
              <a:t>Reviewed attendance policy expectation for consumers as well as staff.  For consumers what is our expectation of their attendance and for staff, how far out should appointments be scheduled?</a:t>
            </a:r>
            <a:endParaRPr lang="en-US" sz="3200" dirty="0">
              <a:latin typeface="Calibri" panose="020F0502020204030204" pitchFamily="34" charset="0"/>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59221" y="11658600"/>
            <a:ext cx="6467892" cy="3503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5200" y="18288001"/>
            <a:ext cx="10820400" cy="6607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8211800" y="15570369"/>
            <a:ext cx="8321676" cy="507831"/>
          </a:xfrm>
          <a:prstGeom prst="rect">
            <a:avLst/>
          </a:prstGeom>
          <a:noFill/>
        </p:spPr>
        <p:txBody>
          <a:bodyPr wrap="square" rtlCol="0">
            <a:spAutoFit/>
          </a:bodyPr>
          <a:lstStyle/>
          <a:p>
            <a:pPr algn="r"/>
            <a:r>
              <a:rPr lang="en-US" dirty="0" smtClean="0"/>
              <a:t>**</a:t>
            </a:r>
            <a:r>
              <a:rPr lang="en-US" sz="2000" b="1" dirty="0" smtClean="0"/>
              <a:t>MTM goal  for No Show (10%) and Staff Kept (90%) Rates</a:t>
            </a:r>
            <a:endParaRPr lang="en-US" dirty="0"/>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60600" y="6553201"/>
            <a:ext cx="11742737" cy="8729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16000" rtl="0" eaLnBrk="0" fontAlgn="base" latinLnBrk="0" hangingPunct="0">
          <a:lnSpc>
            <a:spcPct val="100000"/>
          </a:lnSpc>
          <a:spcBef>
            <a:spcPct val="0"/>
          </a:spcBef>
          <a:spcAft>
            <a:spcPct val="0"/>
          </a:spcAft>
          <a:buClrTx/>
          <a:buSzTx/>
          <a:buFontTx/>
          <a:buNone/>
          <a:tabLst/>
          <a:defRPr kumimoji="0" lang="en-US" sz="27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16000" rtl="0" eaLnBrk="0" fontAlgn="base" latinLnBrk="0" hangingPunct="0">
          <a:lnSpc>
            <a:spcPct val="100000"/>
          </a:lnSpc>
          <a:spcBef>
            <a:spcPct val="0"/>
          </a:spcBef>
          <a:spcAft>
            <a:spcPct val="0"/>
          </a:spcAft>
          <a:buClrTx/>
          <a:buSzTx/>
          <a:buFontTx/>
          <a:buNone/>
          <a:tabLst/>
          <a:defRPr kumimoji="0" lang="en-US" sz="27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4002</TotalTime>
  <Words>832</Words>
  <Application>Microsoft Office PowerPoint</Application>
  <PresentationFormat>Custom</PresentationFormat>
  <Paragraphs>73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MHCD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Antonio Olmos</dc:creator>
  <cp:lastModifiedBy>setup</cp:lastModifiedBy>
  <cp:revision>283</cp:revision>
  <cp:lastPrinted>2004-10-29T15:18:52Z</cp:lastPrinted>
  <dcterms:created xsi:type="dcterms:W3CDTF">2003-11-04T21:53:45Z</dcterms:created>
  <dcterms:modified xsi:type="dcterms:W3CDTF">2014-11-05T21:49:53Z</dcterms:modified>
</cp:coreProperties>
</file>